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9"/>
  </p:notesMasterIdLst>
  <p:sldIdLst>
    <p:sldId id="256" r:id="rId3"/>
    <p:sldId id="257" r:id="rId4"/>
    <p:sldId id="298" r:id="rId5"/>
    <p:sldId id="258" r:id="rId6"/>
    <p:sldId id="404" r:id="rId7"/>
    <p:sldId id="300" r:id="rId8"/>
    <p:sldId id="398" r:id="rId9"/>
    <p:sldId id="396" r:id="rId10"/>
    <p:sldId id="381" r:id="rId11"/>
    <p:sldId id="387" r:id="rId12"/>
    <p:sldId id="383" r:id="rId13"/>
    <p:sldId id="384" r:id="rId14"/>
    <p:sldId id="377" r:id="rId15"/>
    <p:sldId id="373" r:id="rId16"/>
    <p:sldId id="385" r:id="rId17"/>
    <p:sldId id="399" r:id="rId18"/>
    <p:sldId id="389" r:id="rId19"/>
    <p:sldId id="392" r:id="rId20"/>
    <p:sldId id="390" r:id="rId21"/>
    <p:sldId id="391" r:id="rId22"/>
    <p:sldId id="395" r:id="rId23"/>
    <p:sldId id="405" r:id="rId24"/>
    <p:sldId id="394" r:id="rId25"/>
    <p:sldId id="401" r:id="rId26"/>
    <p:sldId id="318" r:id="rId27"/>
    <p:sldId id="40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ma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00"/>
    <a:srgbClr val="0000CC"/>
    <a:srgbClr val="EA22E0"/>
    <a:srgbClr val="008000"/>
    <a:srgbClr val="660066"/>
    <a:srgbClr val="FF2C09"/>
    <a:srgbClr val="F37F4B"/>
    <a:srgbClr val="DE2222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356" autoAdjust="0"/>
  </p:normalViewPr>
  <p:slideViewPr>
    <p:cSldViewPr>
      <p:cViewPr>
        <p:scale>
          <a:sx n="90" d="100"/>
          <a:sy n="90" d="100"/>
        </p:scale>
        <p:origin x="-240" y="14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72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47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80292-D375-4FC6-9322-CD43B813DF2E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655C4-9189-40EA-9449-C73614327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714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3399"/>
            </a:gs>
            <a:gs pos="25000">
              <a:srgbClr val="FF6633"/>
            </a:gs>
            <a:gs pos="50000">
              <a:srgbClr val="FFFF00"/>
            </a:gs>
            <a:gs pos="75000">
              <a:srgbClr val="15C5DD"/>
            </a:gs>
            <a:gs pos="100000">
              <a:srgbClr val="0033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BA0CD-0A95-4F14-8BE3-1A59D92F0E15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08AE3-C74B-40EA-A036-B163DBC88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[WallpapersMania.nnm.ru]_vol50-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31440"/>
            <a:ext cx="9144000" cy="7389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387423"/>
            <a:ext cx="7772400" cy="1008111"/>
          </a:xfrm>
        </p:spPr>
        <p:txBody>
          <a:bodyPr>
            <a:noAutofit/>
          </a:bodyPr>
          <a:lstStyle/>
          <a:p>
            <a:r>
              <a:rPr lang="ru-RU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Муниципальное казенное  дошкольное  образовательное учреждение </a:t>
            </a:r>
            <a:br>
              <a:rPr lang="ru-RU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детский  сад  « Солнышко»  с. Ключи- </a:t>
            </a:r>
            <a:r>
              <a:rPr lang="ru-RU" sz="1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Булак</a:t>
            </a:r>
            <a:endParaRPr lang="ru-RU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8136904" cy="4608512"/>
          </a:xfrm>
        </p:spPr>
        <p:txBody>
          <a:bodyPr>
            <a:prstTxWarp prst="textWave4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Нет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ради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ционные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  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тех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ни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ки</a:t>
            </a:r>
          </a:p>
          <a:p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ри</a:t>
            </a:r>
            <a:r>
              <a:rPr lang="ru-RU" sz="1800" b="1" dirty="0" smtClean="0">
                <a:ln w="1143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Ebrima" panose="02000000000000000000" pitchFamily="2" charset="0"/>
                <a:cs typeface="Arabic Typesetting" panose="03020402040406030203" pitchFamily="66" charset="-78"/>
              </a:rPr>
              <a:t>сования</a:t>
            </a:r>
            <a:endParaRPr lang="ru-RU" sz="1800" b="1" dirty="0">
              <a:ln w="11430">
                <a:solidFill>
                  <a:schemeClr val="tx1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ea typeface="Ebrima" panose="02000000000000000000" pitchFamily="2" charset="0"/>
              <a:cs typeface="Arabic Typesetting" panose="03020402040406030203" pitchFamily="66" charset="-78"/>
            </a:endParaRPr>
          </a:p>
        </p:txBody>
      </p:sp>
      <p:pic>
        <p:nvPicPr>
          <p:cNvPr id="8" name="Рисунок 7" descr="83356878_large_oillica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76256" y="486222"/>
            <a:ext cx="2101913" cy="188631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User\AppData\Local\Microsoft\Windows\Temporary Internet Files\Content.Word\20200326_0837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199542" cy="5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старшем  дошкольном возрасте дети могут освоить еще более трудные методы и техники: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522" b="25235"/>
          <a:stretch>
            <a:fillRect/>
          </a:stretch>
        </p:blipFill>
        <p:spPr bwMode="auto">
          <a:xfrm>
            <a:off x="395536" y="1124745"/>
            <a:ext cx="40341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t="11528" b="5972"/>
          <a:stretch>
            <a:fillRect/>
          </a:stretch>
        </p:blipFill>
        <p:spPr bwMode="auto">
          <a:xfrm>
            <a:off x="4716016" y="1196752"/>
            <a:ext cx="3960440" cy="50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6502"/>
          <a:stretch>
            <a:fillRect/>
          </a:stretch>
        </p:blipFill>
        <p:spPr bwMode="auto">
          <a:xfrm>
            <a:off x="179512" y="404664"/>
            <a:ext cx="37423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348" r="5391"/>
          <a:stretch>
            <a:fillRect/>
          </a:stretch>
        </p:blipFill>
        <p:spPr bwMode="auto">
          <a:xfrm>
            <a:off x="2915816" y="2636912"/>
            <a:ext cx="6013425" cy="39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5868144" y="260648"/>
            <a:ext cx="28287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19159" b="13785"/>
          <a:stretch>
            <a:fillRect/>
          </a:stretch>
        </p:blipFill>
        <p:spPr bwMode="auto">
          <a:xfrm>
            <a:off x="107504" y="692697"/>
            <a:ext cx="3600400" cy="42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7997" t="21555" b="7221"/>
          <a:stretch>
            <a:fillRect/>
          </a:stretch>
        </p:blipFill>
        <p:spPr bwMode="auto">
          <a:xfrm>
            <a:off x="3491879" y="2996952"/>
            <a:ext cx="266838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3356878_large_oillica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04248" y="116632"/>
            <a:ext cx="2101913" cy="188631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774509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вилкой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esktop\фото дети рисуют\20200206_1532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28600" y="1844824"/>
            <a:ext cx="42484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IMG-5f5e9b81a03cdcace0b6aafa48048692-V.JPG"/>
          <p:cNvPicPr/>
          <p:nvPr/>
        </p:nvPicPr>
        <p:blipFill>
          <a:blip r:embed="rId3" cstate="print"/>
          <a:srcRect b="19048"/>
          <a:stretch>
            <a:fillRect/>
          </a:stretch>
        </p:blipFill>
        <p:spPr bwMode="auto">
          <a:xfrm>
            <a:off x="2483768" y="836712"/>
            <a:ext cx="666023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AppData\Local\Microsoft\Windows\Temporary Internet Files\Content.Word\IMG-cc5c2fc3cee62fe7593c0aafcedd7e0e-V.JPG"/>
          <p:cNvPicPr/>
          <p:nvPr/>
        </p:nvPicPr>
        <p:blipFill>
          <a:blip r:embed="rId2" cstate="print"/>
          <a:srcRect t="3516" b="18681"/>
          <a:stretch>
            <a:fillRect/>
          </a:stretch>
        </p:blipFill>
        <p:spPr bwMode="auto">
          <a:xfrm>
            <a:off x="107504" y="1052736"/>
            <a:ext cx="326598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User\AppData\Local\Microsoft\Windows\Temporary Internet Files\Content.Word\IMG-77c533f13452a2d8c8984cd34c1cf9dc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24744"/>
            <a:ext cx="56521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трубочкой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AppData\Local\Microsoft\Windows\Temporary Internet Files\Content.Word\20200325_1556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20200325_161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88124" y="1520788"/>
            <a:ext cx="3240361" cy="273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20200325_1612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797152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User\AppData\Local\Microsoft\Windows\Temporary Internet Files\Content.Word\20200327_081109.jpg"/>
          <p:cNvPicPr>
            <a:picLocks noGrp="1"/>
          </p:cNvPicPr>
          <p:nvPr>
            <p:ph idx="1"/>
          </p:nvPr>
        </p:nvPicPr>
        <p:blipFill>
          <a:blip r:embed="rId2" cstate="print"/>
          <a:srcRect l="17958" r="6040"/>
          <a:stretch>
            <a:fillRect/>
          </a:stretch>
        </p:blipFill>
        <p:spPr bwMode="auto">
          <a:xfrm>
            <a:off x="539552" y="0"/>
            <a:ext cx="820891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Монотопия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предметная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AppData\Local\Microsoft\Windows\Temporary Internet Files\Content.Word\20200325_1624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221088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20200325_1623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20200325_1623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80728"/>
            <a:ext cx="36675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Temporary Internet Files\Content.Word\20200325_1624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4176464" cy="271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[WallpapersMania.nnm.ru]_vol54-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7488832" cy="4968552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3600" b="1" i="1" dirty="0" smtClean="0">
                <a:solidFill>
                  <a:srgbClr val="FF0000"/>
                </a:solidFill>
                <a:latin typeface="DoloresCyr Black" pitchFamily="82" charset="0"/>
                <a:cs typeface="Angsana New" pitchFamily="18" charset="-34"/>
              </a:rPr>
              <a:t>«… Это правда! </a:t>
            </a:r>
          </a:p>
          <a:p>
            <a:pPr>
              <a:buNone/>
              <a:defRPr/>
            </a:pPr>
            <a:r>
              <a:rPr lang="ru-RU" sz="3600" b="1" i="1" dirty="0" smtClean="0">
                <a:solidFill>
                  <a:srgbClr val="FF0000"/>
                </a:solidFill>
                <a:latin typeface="DoloresCyr Black" pitchFamily="82" charset="0"/>
                <a:cs typeface="Angsana New" pitchFamily="18" charset="-34"/>
              </a:rPr>
              <a:t>Ну чего же тут скрывать? </a:t>
            </a:r>
          </a:p>
          <a:p>
            <a:pPr>
              <a:buNone/>
              <a:defRPr/>
            </a:pPr>
            <a:r>
              <a:rPr lang="ru-RU" sz="3600" b="1" i="1" dirty="0" smtClean="0">
                <a:solidFill>
                  <a:srgbClr val="008000"/>
                </a:solidFill>
                <a:latin typeface="DoloresCyr Black" pitchFamily="82" charset="0"/>
                <a:cs typeface="Angsana New" pitchFamily="18" charset="-34"/>
              </a:rPr>
              <a:t>Дети любят, очень любят рисовать! </a:t>
            </a:r>
          </a:p>
          <a:p>
            <a:pPr>
              <a:buNone/>
              <a:defRPr/>
            </a:pPr>
            <a:r>
              <a:rPr lang="ru-RU" sz="3600" b="1" i="1" dirty="0" smtClean="0">
                <a:solidFill>
                  <a:srgbClr val="3333CC"/>
                </a:solidFill>
                <a:latin typeface="DoloresCyr Black" pitchFamily="82" charset="0"/>
                <a:cs typeface="Angsana New" pitchFamily="18" charset="-34"/>
              </a:rPr>
              <a:t>На бумаге, на асфальте, на стене. </a:t>
            </a:r>
          </a:p>
          <a:p>
            <a:pPr>
              <a:buNone/>
              <a:defRPr/>
            </a:pPr>
            <a:r>
              <a:rPr lang="ru-RU" sz="3600" b="1" i="1" dirty="0" smtClean="0">
                <a:solidFill>
                  <a:srgbClr val="CC3399"/>
                </a:solidFill>
                <a:latin typeface="DoloresCyr Black" pitchFamily="82" charset="0"/>
                <a:cs typeface="Angsana New" pitchFamily="18" charset="-34"/>
              </a:rPr>
              <a:t>И в трамвае на окне….»</a:t>
            </a:r>
            <a:r>
              <a:rPr lang="ru-RU" sz="3600" b="1" i="1" dirty="0" smtClean="0">
                <a:solidFill>
                  <a:srgbClr val="CC3399"/>
                </a:solidFill>
                <a:latin typeface="Segoe Print" pitchFamily="2" charset="0"/>
                <a:cs typeface="Angsana New" pitchFamily="18" charset="-34"/>
              </a:rPr>
              <a:t> </a:t>
            </a:r>
            <a:r>
              <a:rPr lang="ru-RU" b="1" i="1" dirty="0" smtClean="0">
                <a:solidFill>
                  <a:srgbClr val="CC3399"/>
                </a:solidFill>
                <a:latin typeface="Segoe Print" pitchFamily="2" charset="0"/>
                <a:cs typeface="Angsana New" pitchFamily="18" charset="-34"/>
              </a:rPr>
              <a:t>                        </a:t>
            </a:r>
          </a:p>
          <a:p>
            <a:endParaRPr lang="ru-RU" dirty="0"/>
          </a:p>
        </p:txBody>
      </p:sp>
      <p:pic>
        <p:nvPicPr>
          <p:cNvPr id="7" name="Рисунок 6" descr="83356878_large_oillica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04248" y="332656"/>
            <a:ext cx="2101913" cy="18863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esktop\фото дети рисуют\IMG-d17feae92e1124f4f02054f2473f0b1a-V.jpg"/>
          <p:cNvPicPr>
            <a:picLocks noGrp="1"/>
          </p:cNvPicPr>
          <p:nvPr>
            <p:ph idx="1"/>
          </p:nvPr>
        </p:nvPicPr>
        <p:blipFill>
          <a:blip r:embed="rId2" cstate="print"/>
          <a:srcRect t="11522" b="20566"/>
          <a:stretch>
            <a:fillRect/>
          </a:stretch>
        </p:blipFill>
        <p:spPr bwMode="auto">
          <a:xfrm>
            <a:off x="251520" y="1124744"/>
            <a:ext cx="30963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дети рисуют\IMG-44ca54da38a44393bd3afc9f35065d7e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268760"/>
            <a:ext cx="1656184" cy="300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3769" b="21254"/>
          <a:stretch>
            <a:fillRect/>
          </a:stretch>
        </p:blipFill>
        <p:spPr bwMode="auto">
          <a:xfrm>
            <a:off x="6300192" y="1628800"/>
            <a:ext cx="2664296" cy="35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140967"/>
            <a:ext cx="1800200" cy="320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28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Отпечатки листьев</a:t>
            </a:r>
            <a:br>
              <a:rPr lang="ru-RU" sz="2800" b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4" name="Содержимое 3" descr="C:\Users\User\AppData\Local\Microsoft\Windows\Temporary Internet Files\Content.Word\20200326_0840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127534" cy="5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C:\Users\User\AppData\Local\Microsoft\Windows\Temporary Internet Files\Content.Word\20200327_1159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esktop\фото дети рисуют\20200305_155145.jpg"/>
          <p:cNvPicPr>
            <a:picLocks noGrp="1"/>
          </p:cNvPicPr>
          <p:nvPr>
            <p:ph idx="1"/>
          </p:nvPr>
        </p:nvPicPr>
        <p:blipFill>
          <a:blip r:embed="rId2" cstate="print"/>
          <a:srcRect l="6350" r="20423"/>
          <a:stretch>
            <a:fillRect/>
          </a:stretch>
        </p:blipFill>
        <p:spPr bwMode="auto">
          <a:xfrm rot="5400000">
            <a:off x="-324544" y="1052736"/>
            <a:ext cx="5040562" cy="41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дети рисуют\20200305_1551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:\кружок фото\IMG_20200305_1616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[WallpapersMania.nnm.ru]_vol126-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 педагогам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loresCyr Black" pitchFamily="82" charset="0"/>
              </a:rPr>
              <a:t/>
            </a:r>
            <a:b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loresCyr Black" pitchFamily="82" charset="0"/>
              </a:rPr>
            </a:b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oloresCyr Black" pitchFamily="82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используйте разные формы художественной деятельности: коллективное творчество, самостоятельную и игровую деятельность детей по освоению нетрадиционных техник изображения;</a:t>
            </a:r>
          </a:p>
          <a:p>
            <a:pPr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планировании занятий по изобразительной деятельности соблюдайте систему и преемственность использования нетрадиционных изобразительных техник, учитывая возрастные и индивидуальные способности детей;</a:t>
            </a:r>
          </a:p>
          <a:p>
            <a:pPr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повышайте свой профессиональный уровень и мастерство через ознакомление, и овладение новыми нетрадиционными способами и приемами изображения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AppData\Local\Microsoft\Windows\Temporary Internet Files\Content.Word\20200327_114051.jpg"/>
          <p:cNvPicPr>
            <a:picLocks noGrp="1"/>
          </p:cNvPicPr>
          <p:nvPr>
            <p:ph idx="1"/>
          </p:nvPr>
        </p:nvPicPr>
        <p:blipFill>
          <a:blip r:embed="rId2" cstate="print"/>
          <a:srcRect l="14203" r="11518"/>
          <a:stretch>
            <a:fillRect/>
          </a:stretch>
        </p:blipFill>
        <p:spPr bwMode="auto">
          <a:xfrm>
            <a:off x="683568" y="188640"/>
            <a:ext cx="820891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[WallpapersMania.nnm.ru]_vol126-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Рисование с использованием нетрадиционной техники – </a:t>
            </a:r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8722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это рисование, направленное на умение 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отходить от  стандарта…</a:t>
            </a:r>
            <a:endParaRPr lang="ru-RU" sz="240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5298" name="Picture 2" descr="http://s57.radikal.ru/i156/1511/e5/d8d7447cec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84984"/>
            <a:ext cx="5666203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7a11da3efac96b8e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08000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нетрадиционных техник изобразительной деятельности: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589640" cy="558924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обогащению знаний и представлений детей о предметах и их использовании, материалах, их свойствах, способах применения;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стимулирует положительную мотивацию у ребенка, вызывает радостное настроение, снимает страх перед процессом рисования;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дает возможность экспериментировать;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 тактильную чувствительность,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цветовосприятие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развитию зрительно-моторной координации;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утомляет дошкольников, повышает работоспособность;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 нестандартность мышления, раскрепощенность, индивидуальность.</a:t>
            </a:r>
          </a:p>
          <a:p>
            <a:pPr>
              <a:buNone/>
            </a:pPr>
            <a:endParaRPr lang="ru-RU" sz="2400" dirty="0">
              <a:ln>
                <a:solidFill>
                  <a:schemeClr val="accent6"/>
                </a:solidFill>
              </a:ln>
              <a:solidFill>
                <a:srgbClr val="FF99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76672"/>
            <a:ext cx="6851104" cy="72494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Нетрадиционные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способы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изображения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рисовании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4356100" y="3644900"/>
            <a:ext cx="1871663" cy="863600"/>
          </a:xfrm>
          <a:prstGeom prst="ellipse">
            <a:avLst/>
          </a:prstGeom>
          <a:solidFill>
            <a:srgbClr val="EA22E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Способы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изображения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395536" y="2204864"/>
            <a:ext cx="4032250" cy="1008063"/>
          </a:xfrm>
          <a:prstGeom prst="ellipse">
            <a:avLst/>
          </a:prstGeom>
          <a:solidFill>
            <a:srgbClr val="5EAE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Рисунок своими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руками (рисование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пальцами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ладошками)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5220072" y="1412776"/>
            <a:ext cx="3312740" cy="936005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по сырому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5867400" y="2565400"/>
            <a:ext cx="3097213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323850" y="3357562"/>
            <a:ext cx="3168650" cy="1079549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Рисование штампом,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тычковое рисование,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оттиск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6659563" y="4365104"/>
            <a:ext cx="2233612" cy="719659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Монотипия</a:t>
            </a:r>
            <a:r>
              <a:rPr lang="ru-RU" dirty="0">
                <a:latin typeface="Segoe Print" pitchFamily="2" charset="0"/>
              </a:rPr>
              <a:t> 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3779912" y="4941168"/>
            <a:ext cx="1944216" cy="576014"/>
          </a:xfrm>
          <a:prstGeom prst="ellipse">
            <a:avLst/>
          </a:prstGeom>
          <a:solidFill>
            <a:srgbClr val="F37F4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другое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971600" y="4941168"/>
            <a:ext cx="2232223" cy="50413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Граттаж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3131839" y="4292600"/>
            <a:ext cx="1368723" cy="6485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4860031" y="4437112"/>
            <a:ext cx="28803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6011863" y="4292600"/>
            <a:ext cx="792385" cy="2885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5940425" y="3500438"/>
            <a:ext cx="5032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2" name="Line 17"/>
          <p:cNvSpPr>
            <a:spLocks noChangeShapeType="1"/>
          </p:cNvSpPr>
          <p:nvPr/>
        </p:nvSpPr>
        <p:spPr bwMode="auto">
          <a:xfrm flipV="1">
            <a:off x="5219701" y="2276872"/>
            <a:ext cx="720452" cy="1368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 flipH="1" flipV="1">
            <a:off x="4067943" y="2996952"/>
            <a:ext cx="791394" cy="7193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4" name="Line 19"/>
          <p:cNvSpPr>
            <a:spLocks noChangeShapeType="1"/>
          </p:cNvSpPr>
          <p:nvPr/>
        </p:nvSpPr>
        <p:spPr bwMode="auto">
          <a:xfrm flipH="1" flipV="1">
            <a:off x="3348038" y="3860800"/>
            <a:ext cx="10795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5" name="Oval 20"/>
          <p:cNvSpPr>
            <a:spLocks noChangeArrowheads="1"/>
          </p:cNvSpPr>
          <p:nvPr/>
        </p:nvSpPr>
        <p:spPr bwMode="auto">
          <a:xfrm>
            <a:off x="6588125" y="5516563"/>
            <a:ext cx="2305050" cy="1081087"/>
          </a:xfrm>
          <a:prstGeom prst="ellipse">
            <a:avLst/>
          </a:prstGeom>
          <a:solidFill>
            <a:srgbClr val="6B44D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Кляксография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6" name="Line 21"/>
          <p:cNvSpPr>
            <a:spLocks noChangeShapeType="1"/>
          </p:cNvSpPr>
          <p:nvPr/>
        </p:nvSpPr>
        <p:spPr bwMode="auto">
          <a:xfrm>
            <a:off x="5795963" y="4437063"/>
            <a:ext cx="1152301" cy="12241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7" name="Oval 23"/>
          <p:cNvSpPr>
            <a:spLocks noChangeArrowheads="1"/>
          </p:cNvSpPr>
          <p:nvPr/>
        </p:nvSpPr>
        <p:spPr bwMode="auto">
          <a:xfrm>
            <a:off x="755576" y="5589240"/>
            <a:ext cx="2447925" cy="100811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Рисование расческой,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зубной щеткой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8" name="Line 24"/>
          <p:cNvSpPr>
            <a:spLocks noChangeShapeType="1"/>
          </p:cNvSpPr>
          <p:nvPr/>
        </p:nvSpPr>
        <p:spPr bwMode="auto">
          <a:xfrm flipH="1">
            <a:off x="3059113" y="4437063"/>
            <a:ext cx="165735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" name="Oval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1720" y="1484785"/>
            <a:ext cx="2952328" cy="57606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Рисование крупами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 flipV="1">
            <a:off x="4572000" y="1988840"/>
            <a:ext cx="504056" cy="1655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995936" y="5805264"/>
            <a:ext cx="2592287" cy="720725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Рисунок капустным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листом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724129" y="4509120"/>
            <a:ext cx="144016" cy="13681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851104" cy="936104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детьми младшего дошкольного возраста рекомендуется использовать</a:t>
            </a: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b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755576" y="376788"/>
            <a:ext cx="57606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пальчиками;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оттиск печатками.      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ладошками.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ватными палочками.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8744" y="1484784"/>
            <a:ext cx="34747200" cy="260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V="1">
            <a:off x="395536" y="5661248"/>
            <a:ext cx="8229600" cy="288032"/>
          </a:xfrm>
        </p:spPr>
        <p:txBody>
          <a:bodyPr>
            <a:normAutofit fontScale="47500" lnSpcReduction="20000"/>
          </a:bodyPr>
          <a:lstStyle/>
          <a:p>
            <a:pPr marL="1978025" indent="-1978025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User\Desktop\фотки для презент 2020\SAM_249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648072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1277"/>
          <a:stretch>
            <a:fillRect/>
          </a:stretch>
        </p:blipFill>
        <p:spPr bwMode="auto">
          <a:xfrm>
            <a:off x="1043608" y="188640"/>
            <a:ext cx="6912768" cy="6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>
            <a:off x="8748463" y="5373216"/>
            <a:ext cx="45719" cy="43204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Desktop\фотки для презент 2020\SAM_2505.JPG"/>
          <p:cNvPicPr>
            <a:picLocks noGrp="1"/>
          </p:cNvPicPr>
          <p:nvPr>
            <p:ph idx="1"/>
          </p:nvPr>
        </p:nvPicPr>
        <p:blipFill>
          <a:blip r:embed="rId2" cstate="print"/>
          <a:srcRect l="37594" r="14286" b="17544"/>
          <a:stretch>
            <a:fillRect/>
          </a:stretch>
        </p:blipFill>
        <p:spPr bwMode="auto">
          <a:xfrm>
            <a:off x="4644008" y="1340768"/>
            <a:ext cx="23042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ки для презент 2020\SAM_25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0324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C:\Users\User\Desktop\все для яслей\интересное\разные фото дет сад\фото\фото 2\SAM_2502.JPG"/>
          <p:cNvPicPr>
            <a:picLocks/>
          </p:cNvPicPr>
          <p:nvPr/>
        </p:nvPicPr>
        <p:blipFill>
          <a:blip r:embed="rId4" cstate="print"/>
          <a:srcRect l="29715" t="6996" r="29715" b="16636"/>
          <a:stretch>
            <a:fillRect/>
          </a:stretch>
        </p:blipFill>
        <p:spPr bwMode="auto">
          <a:xfrm>
            <a:off x="6372200" y="2996952"/>
            <a:ext cx="24482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799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6F49AF-1D87-48F1-8DA1-7EA342316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3367</TotalTime>
  <Words>256</Words>
  <Application>Microsoft Office PowerPoint</Application>
  <PresentationFormat>Экран (4:3)</PresentationFormat>
  <Paragraphs>64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TS030007997</vt:lpstr>
      <vt:lpstr>  Муниципальное казенное  дошкольное  образовательное учреждение  детский  сад  « Солнышко»  с. Ключи- Булак</vt:lpstr>
      <vt:lpstr>Слайд 2</vt:lpstr>
      <vt:lpstr>Рисование с использованием нетрадиционной техники – </vt:lpstr>
      <vt:lpstr>Применение нетрадиционных техник изобразительной деятельности: </vt:lpstr>
      <vt:lpstr> Нетрадиционные способы изображения в рисовании</vt:lpstr>
      <vt:lpstr>        С детьми младшего дошкольного возраста рекомендуется использовать:       </vt:lpstr>
      <vt:lpstr>Слайд 7</vt:lpstr>
      <vt:lpstr>Слайд 8</vt:lpstr>
      <vt:lpstr>Слайд 9</vt:lpstr>
      <vt:lpstr>Слайд 10</vt:lpstr>
      <vt:lpstr>В старшем  дошкольном возрасте дети могут освоить еще более трудные методы и техники: </vt:lpstr>
      <vt:lpstr>Слайд 12</vt:lpstr>
      <vt:lpstr>Слайд 13</vt:lpstr>
      <vt:lpstr>Слайд 14</vt:lpstr>
      <vt:lpstr>Рисование вилкой</vt:lpstr>
      <vt:lpstr>Слайд 16</vt:lpstr>
      <vt:lpstr>Кляксография с трубочкой</vt:lpstr>
      <vt:lpstr>Слайд 18</vt:lpstr>
      <vt:lpstr>Монотопия предметная</vt:lpstr>
      <vt:lpstr>Ниткография</vt:lpstr>
      <vt:lpstr> Отпечатки листьев </vt:lpstr>
      <vt:lpstr>Пластилинография </vt:lpstr>
      <vt:lpstr>Пластилинография </vt:lpstr>
      <vt:lpstr>Слайд 24</vt:lpstr>
      <vt:lpstr>Рекомендации педагогам 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Нетрадиционная техника рисования</dc:title>
  <dc:creator>Dima;Татьяна</dc:creator>
  <cp:lastModifiedBy>User</cp:lastModifiedBy>
  <cp:revision>247</cp:revision>
  <dcterms:created xsi:type="dcterms:W3CDTF">2012-12-08T09:19:48Z</dcterms:created>
  <dcterms:modified xsi:type="dcterms:W3CDTF">2020-12-07T05:19:35Z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TC300079979990</vt:lpwstr>
  </property>
</Properties>
</file>