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81" r:id="rId11"/>
    <p:sldId id="280" r:id="rId12"/>
    <p:sldId id="274" r:id="rId13"/>
    <p:sldId id="282" r:id="rId14"/>
    <p:sldId id="275" r:id="rId15"/>
    <p:sldId id="276" r:id="rId16"/>
    <p:sldId id="278" r:id="rId17"/>
    <p:sldId id="285" r:id="rId18"/>
    <p:sldId id="277" r:id="rId19"/>
    <p:sldId id="258" r:id="rId20"/>
    <p:sldId id="286" r:id="rId21"/>
    <p:sldId id="257" r:id="rId22"/>
    <p:sldId id="260" r:id="rId23"/>
    <p:sldId id="279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006600"/>
    <a:srgbClr val="009900"/>
    <a:srgbClr val="FA3912"/>
    <a:srgbClr val="C97C43"/>
    <a:srgbClr val="CCFFFF"/>
    <a:srgbClr val="CCFFCC"/>
    <a:srgbClr val="99FFCC"/>
    <a:srgbClr val="4DC1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16" autoAdjust="0"/>
  </p:normalViewPr>
  <p:slideViewPr>
    <p:cSldViewPr>
      <p:cViewPr>
        <p:scale>
          <a:sx n="65" d="100"/>
          <a:sy n="65" d="100"/>
        </p:scale>
        <p:origin x="-123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FBDCC-F39A-4848-9FAC-D71691F75C9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21299986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DD9D2868-B240-4FE3-9B4C-7EE0F1D9DAE7}" type="pres">
      <dgm:prSet presAssocID="{1D3FBDCC-F39A-4848-9FAC-D71691F75C9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6A53F20-2A78-42A7-847B-2064AB6B7373}" type="presOf" srcId="{1D3FBDCC-F39A-4848-9FAC-D71691F75C96}" destId="{DD9D2868-B240-4FE3-9B4C-7EE0F1D9DAE7}" srcOrd="0" destOrd="0" presId="urn:microsoft.com/office/officeart/2005/8/layout/hierarchy2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74964-CFA7-403A-A2D7-2CC684404C3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A009E-B839-472C-B69C-706BD868F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353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0121642"/>
      </p:ext>
    </p:extLst>
  </p:cSld>
  <p:clrMapOvr>
    <a:masterClrMapping/>
  </p:clrMapOvr>
  <p:transition spd="slow" advTm="21107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494380"/>
      </p:ext>
    </p:extLst>
  </p:cSld>
  <p:clrMapOvr>
    <a:masterClrMapping/>
  </p:clrMapOvr>
  <p:transition spd="slow" advTm="21107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8509528"/>
      </p:ext>
    </p:extLst>
  </p:cSld>
  <p:clrMapOvr>
    <a:masterClrMapping/>
  </p:clrMapOvr>
  <p:transition spd="slow" advTm="21107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9940141"/>
      </p:ext>
    </p:extLst>
  </p:cSld>
  <p:clrMapOvr>
    <a:masterClrMapping/>
  </p:clrMapOvr>
  <p:transition spd="slow" advTm="21107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6355053"/>
      </p:ext>
    </p:extLst>
  </p:cSld>
  <p:clrMapOvr>
    <a:masterClrMapping/>
  </p:clrMapOvr>
  <p:transition spd="slow" advTm="21107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1266554"/>
      </p:ext>
    </p:extLst>
  </p:cSld>
  <p:clrMapOvr>
    <a:masterClrMapping/>
  </p:clrMapOvr>
  <p:transition spd="slow" advTm="21107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8371503"/>
      </p:ext>
    </p:extLst>
  </p:cSld>
  <p:clrMapOvr>
    <a:masterClrMapping/>
  </p:clrMapOvr>
  <p:transition spd="slow" advTm="21107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9437804"/>
      </p:ext>
    </p:extLst>
  </p:cSld>
  <p:clrMapOvr>
    <a:masterClrMapping/>
  </p:clrMapOvr>
  <p:transition spd="slow" advTm="21107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8282938"/>
      </p:ext>
    </p:extLst>
  </p:cSld>
  <p:clrMapOvr>
    <a:masterClrMapping/>
  </p:clrMapOvr>
  <p:transition spd="slow" advTm="21107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1433866"/>
      </p:ext>
    </p:extLst>
  </p:cSld>
  <p:clrMapOvr>
    <a:masterClrMapping/>
  </p:clrMapOvr>
  <p:transition spd="slow" advTm="21107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834322"/>
      </p:ext>
    </p:extLst>
  </p:cSld>
  <p:clrMapOvr>
    <a:masterClrMapping/>
  </p:clrMapOvr>
  <p:transition spd="slow" advTm="21107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152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21107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-1"/>
            <a:ext cx="6912768" cy="5764913"/>
          </a:xfrm>
          <a:prstGeom prst="rect">
            <a:avLst/>
          </a:prstGeom>
          <a:noFill/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03200" h="133350" prst="cross"/>
          </a:sp3d>
        </p:spPr>
        <p:txBody>
          <a:bodyPr wrap="square" lIns="360000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 дошкольное образовательное  учреждение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«Солнышко» с.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Ключи-Булак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способностей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средствами театрализованной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Подготовила: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Маркова Т. Ю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64088" y="1052736"/>
            <a:ext cx="45719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20861111"/>
      </p:ext>
    </p:extLst>
  </p:cSld>
  <p:clrMapOvr>
    <a:masterClrMapping/>
  </p:clrMapOvr>
  <p:transition spd="slow" advTm="2110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ля Т.Ю\лето\8.png"/>
          <p:cNvPicPr/>
          <p:nvPr/>
        </p:nvPicPr>
        <p:blipFill>
          <a:blip r:embed="rId2" cstate="print"/>
          <a:srcRect l="2474" r="32373"/>
          <a:stretch>
            <a:fillRect/>
          </a:stretch>
        </p:blipFill>
        <p:spPr bwMode="auto">
          <a:xfrm>
            <a:off x="1331640" y="1412776"/>
            <a:ext cx="65527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Temporary Internet Files\Content.Word\20191028_0932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1206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r="3910" b="6165"/>
          <a:stretch>
            <a:fillRect/>
          </a:stretch>
        </p:blipFill>
        <p:spPr bwMode="auto">
          <a:xfrm>
            <a:off x="971601" y="1432904"/>
            <a:ext cx="6768752" cy="444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580" y="1340768"/>
            <a:ext cx="7016778" cy="48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40769"/>
            <a:ext cx="5670376" cy="4660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450"/>
              </a:lnSpc>
              <a:spcAft>
                <a:spcPts val="84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Организация театрализованной деятельности формируется поэтапно:</a:t>
            </a:r>
          </a:p>
          <a:p>
            <a:pPr fontAlgn="base">
              <a:lnSpc>
                <a:spcPts val="2450"/>
              </a:lnSpc>
              <a:spcAft>
                <a:spcPts val="840"/>
              </a:spcAft>
            </a:pPr>
            <a:endParaRPr lang="ru-RU" sz="24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fontAlgn="base">
              <a:lnSpc>
                <a:spcPts val="2450"/>
              </a:lnSpc>
              <a:spcAft>
                <a:spcPts val="84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- Ознакомление детей с художественной            литературой </a:t>
            </a:r>
          </a:p>
          <a:p>
            <a:pPr fontAlgn="base">
              <a:lnSpc>
                <a:spcPts val="2450"/>
              </a:lnSpc>
              <a:spcAft>
                <a:spcPts val="84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- Проведение различных викторин по произведениям.</a:t>
            </a:r>
          </a:p>
          <a:p>
            <a:pPr fontAlgn="base">
              <a:lnSpc>
                <a:spcPts val="2450"/>
              </a:lnSpc>
              <a:spcAft>
                <a:spcPts val="84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- Заочная экскурсия в театр с помощью слайдов  </a:t>
            </a:r>
          </a:p>
          <a:p>
            <a:pPr lvl="0" fontAlgn="base">
              <a:lnSpc>
                <a:spcPts val="24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Подбор пособий для игры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Ознакомление детей с ролевыми действиями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</a:p>
        </p:txBody>
      </p:sp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анжино\20200227_154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5536" y="1772816"/>
            <a:ext cx="4608512" cy="3312368"/>
          </a:xfrm>
          <a:prstGeom prst="rect">
            <a:avLst/>
          </a:prstGeom>
          <a:noFill/>
        </p:spPr>
      </p:pic>
      <p:pic>
        <p:nvPicPr>
          <p:cNvPr id="5" name="Picture 3" descr="C:\Users\User\Desktop\харанжино\20200227_155340(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67896" y="2492944"/>
            <a:ext cx="4279549" cy="24072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416" r="11458"/>
          <a:stretch>
            <a:fillRect/>
          </a:stretch>
        </p:blipFill>
        <p:spPr bwMode="auto">
          <a:xfrm>
            <a:off x="1331640" y="1412776"/>
            <a:ext cx="6264696" cy="451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Temporary Internet Files\Content.Word\IMG_20200226_145203.jpg"/>
          <p:cNvPicPr/>
          <p:nvPr/>
        </p:nvPicPr>
        <p:blipFill>
          <a:blip r:embed="rId2" cstate="print"/>
          <a:srcRect l="17045"/>
          <a:stretch>
            <a:fillRect/>
          </a:stretch>
        </p:blipFill>
        <p:spPr bwMode="auto">
          <a:xfrm>
            <a:off x="1619672" y="1340768"/>
            <a:ext cx="52565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68760"/>
            <a:ext cx="6480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успешной работы в данной области необходим материал в виде: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игр и упражнений на развитее коммуникативных навыков;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-упражнения на развитие речевых и мимических движений;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-упражнения на развитие координации слова с движением;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-творческие задания на развитие пантомимики;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-литературный материал для обыгрывания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67633140"/>
              </p:ext>
            </p:extLst>
          </p:nvPr>
        </p:nvGraphicFramePr>
        <p:xfrm>
          <a:off x="251519" y="188640"/>
          <a:ext cx="8496175" cy="619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148478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esktop\харанжино\20200226_15375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9" y="1052736"/>
            <a:ext cx="30243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харанжино\20200226_15343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3501008"/>
            <a:ext cx="2924762" cy="220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харанжино\20200226_15394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1052736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харанжино\20200226_15351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717032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75321537"/>
      </p:ext>
    </p:extLst>
  </p:cSld>
  <p:clrMapOvr>
    <a:masterClrMapping/>
  </p:clrMapOvr>
  <p:transition spd="slow" advTm="2110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66247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общаться - это важнейшее условие успешного социального, интеллектуального развития ребенка, освоение детских видов деятельности, развития творчества.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дошкольном возрасте  ведущим видом деятельности является игра. Следовательно, именно по средствам игры наиболее удобно и эффективно формировать коммуникативные способности дошкольников.</a:t>
            </a:r>
          </a:p>
        </p:txBody>
      </p:sp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харанжено\MDDsE58mdS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7606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54868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                                               </a:t>
            </a:r>
            <a:endParaRPr lang="ru-RU" sz="3200" dirty="0"/>
          </a:p>
        </p:txBody>
      </p:sp>
      <p:pic>
        <p:nvPicPr>
          <p:cNvPr id="5" name="Рисунок 4" descr="https://i.mycdn.me/image?id=877174054586&amp;t=3&amp;plc=WEB&amp;tkn=*D6R5vHh3ajZ_MqMNnbz5uep6mHo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7701" b="31852"/>
          <a:stretch>
            <a:fillRect/>
          </a:stretch>
        </p:blipFill>
        <p:spPr bwMode="auto">
          <a:xfrm>
            <a:off x="1115616" y="1196752"/>
            <a:ext cx="324036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с телефона\20191030_160154.jpg"/>
          <p:cNvPicPr/>
          <p:nvPr/>
        </p:nvPicPr>
        <p:blipFill>
          <a:blip r:embed="rId4" cstate="print"/>
          <a:srcRect t="22553" b="18881"/>
          <a:stretch>
            <a:fillRect/>
          </a:stretch>
        </p:blipFill>
        <p:spPr bwMode="auto">
          <a:xfrm>
            <a:off x="4572000" y="1700808"/>
            <a:ext cx="36004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32409948"/>
      </p:ext>
    </p:extLst>
  </p:cSld>
  <p:clrMapOvr>
    <a:masterClrMapping/>
  </p:clrMapOvr>
  <p:transition spd="slow" advTm="2110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19"/>
            <a:ext cx="8149527" cy="4899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lnSpc>
                <a:spcPts val="2450"/>
              </a:lnSpc>
              <a:spcAft>
                <a:spcPts val="84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8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8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dirty="0">
              <a:ea typeface="Times New Roman"/>
              <a:cs typeface="Times New Roman"/>
            </a:endParaRPr>
          </a:p>
          <a:p>
            <a:pPr marL="457200" lvl="0" indent="-457200" algn="just" fontAlgn="base">
              <a:lnSpc>
                <a:spcPts val="245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28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457200" lvl="0" indent="-457200" algn="just" fontAlgn="base">
              <a:lnSpc>
                <a:spcPts val="245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2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fontAlgn="base">
              <a:lnSpc>
                <a:spcPts val="2450"/>
              </a:lnSpc>
              <a:spcAft>
                <a:spcPts val="840"/>
              </a:spcAft>
            </a:pPr>
            <a:endParaRPr lang="ru-RU" sz="32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fontAlgn="base">
              <a:lnSpc>
                <a:spcPts val="2450"/>
              </a:lnSpc>
              <a:spcAft>
                <a:spcPts val="840"/>
              </a:spcAft>
            </a:pPr>
            <a:endParaRPr lang="ru-RU" sz="32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fontAlgn="base">
              <a:lnSpc>
                <a:spcPts val="2450"/>
              </a:lnSpc>
              <a:spcAft>
                <a:spcPts val="840"/>
              </a:spcAft>
            </a:pPr>
            <a:endParaRPr lang="ru-RU" sz="32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fontAlgn="base">
              <a:lnSpc>
                <a:spcPts val="2450"/>
              </a:lnSpc>
              <a:spcAft>
                <a:spcPts val="840"/>
              </a:spcAft>
            </a:pPr>
            <a:endParaRPr lang="ru-RU" sz="32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fontAlgn="base">
              <a:lnSpc>
                <a:spcPts val="2450"/>
              </a:lnSpc>
              <a:spcAft>
                <a:spcPts val="840"/>
              </a:spcAft>
            </a:pPr>
            <a:endParaRPr lang="ru-RU" sz="2800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772816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работы над выразительностью реплик персонажей, собственных высказываний незаметно для ребенка активизируется его словарь, звуковая культура речи совершенствуется, интонационный строй выравнивается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45911928"/>
      </p:ext>
    </p:extLst>
  </p:cSld>
  <p:clrMapOvr>
    <a:masterClrMapping/>
  </p:clrMapOvr>
  <p:transition spd="slow" advTm="2110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628800"/>
            <a:ext cx="67687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fontAlgn="base">
              <a:lnSpc>
                <a:spcPts val="245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Форма взаимодействия с родителями:</a:t>
            </a:r>
          </a:p>
          <a:p>
            <a:pPr marL="685800" indent="-457200" fontAlgn="base">
              <a:lnSpc>
                <a:spcPts val="2450"/>
              </a:lnSpc>
              <a:spcAft>
                <a:spcPts val="0"/>
              </a:spcAft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685800" indent="-457200" fontAlgn="base">
              <a:lnSpc>
                <a:spcPts val="2450"/>
              </a:lnSpc>
              <a:spcAft>
                <a:spcPts val="0"/>
              </a:spcAft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685800" indent="-457200" fontAlgn="base">
              <a:lnSpc>
                <a:spcPts val="245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анкетирование;</a:t>
            </a:r>
          </a:p>
          <a:p>
            <a:pPr marL="685800" indent="-457200" fontAlgn="base">
              <a:lnSpc>
                <a:spcPts val="245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индивидуальные беседы;</a:t>
            </a:r>
          </a:p>
          <a:p>
            <a:pPr marL="685800" indent="-457200" fontAlgn="base">
              <a:lnSpc>
                <a:spcPts val="245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наглядная информация: папка   «Театр для всех» с описанием истории театра, его видов;</a:t>
            </a:r>
          </a:p>
          <a:p>
            <a:pPr marL="685800" indent="-457200" fontAlgn="base">
              <a:lnSpc>
                <a:spcPts val="245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выставки и фотовыставки;</a:t>
            </a:r>
          </a:p>
          <a:p>
            <a:pPr marL="685800" indent="-457200" fontAlgn="base">
              <a:lnSpc>
                <a:spcPts val="245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совместная деятельность;</a:t>
            </a:r>
          </a:p>
          <a:p>
            <a:pPr marL="685800" indent="-457200" fontAlgn="base">
              <a:lnSpc>
                <a:spcPts val="245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помощь в изготовлении костюмов и     декораций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театров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4060" b="17187"/>
          <a:stretch>
            <a:fillRect/>
          </a:stretch>
        </p:blipFill>
        <p:spPr bwMode="auto">
          <a:xfrm>
            <a:off x="755576" y="1844824"/>
            <a:ext cx="75608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Temporary Internet Files\Content.Word\IMG_20191030_200908.jpg"/>
          <p:cNvPicPr/>
          <p:nvPr/>
        </p:nvPicPr>
        <p:blipFill>
          <a:blip r:embed="rId2" cstate="print"/>
          <a:srcRect l="21165" t="32853" r="15500"/>
          <a:stretch>
            <a:fillRect/>
          </a:stretch>
        </p:blipFill>
        <p:spPr bwMode="auto">
          <a:xfrm>
            <a:off x="1547664" y="1412776"/>
            <a:ext cx="57606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77174204602&amp;t=3&amp;plc=WEB&amp;tkn=*c_mumVQZtTSoDVpHXmnrhaCgB1M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552728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Temporary Internet Files\Content.Word\IMG-1eff25d1be9d4f1b4da6df005a8cee79-V.JPG"/>
          <p:cNvPicPr/>
          <p:nvPr/>
        </p:nvPicPr>
        <p:blipFill>
          <a:blip r:embed="rId2" cstate="print">
            <a:lum bright="-10000" contrast="10000"/>
          </a:blip>
          <a:srcRect b="8333"/>
          <a:stretch>
            <a:fillRect/>
          </a:stretch>
        </p:blipFill>
        <p:spPr bwMode="auto">
          <a:xfrm>
            <a:off x="899592" y="1700808"/>
            <a:ext cx="36004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отки с телефона\20191018_1550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75956" y="2096852"/>
            <a:ext cx="44644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68760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 театрализованной направленности несут большие воспитательные возможности. Участвуя в игре, дети  знакомятся с многообразием окружающего мира через краски, образы, звуки. Данные игры и умело поставленные вопросы заставляют детей думать, анализировать, делать выводы.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768752" cy="50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графии\IMG_20191030_0958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45365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отографии\IMG_20191030_095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680011" y="2672917"/>
            <a:ext cx="432048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988840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Особую значимость в данной сфере приобретают театрализованные игры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 игра была и остается эффективным средством развития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общения детей любых возрастных групп. </a:t>
            </a:r>
            <a:endParaRPr lang="ru-RU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1107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1|2|5.4|4.8|3.1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8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2215</TotalTime>
  <Words>138</Words>
  <Application>Microsoft Office PowerPoint</Application>
  <PresentationFormat>Экран (4:3)</PresentationFormat>
  <Paragraphs>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Виды театров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83</cp:revision>
  <dcterms:created xsi:type="dcterms:W3CDTF">2015-12-05T11:31:56Z</dcterms:created>
  <dcterms:modified xsi:type="dcterms:W3CDTF">2020-02-27T14:07:18Z</dcterms:modified>
</cp:coreProperties>
</file>