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60" r:id="rId11"/>
    <p:sldId id="261" r:id="rId12"/>
    <p:sldId id="262" r:id="rId13"/>
    <p:sldId id="263" r:id="rId14"/>
    <p:sldId id="264" r:id="rId15"/>
    <p:sldId id="265" r:id="rId16"/>
    <p:sldId id="275" r:id="rId17"/>
    <p:sldId id="276" r:id="rId18"/>
    <p:sldId id="277" r:id="rId19"/>
    <p:sldId id="278" r:id="rId20"/>
    <p:sldId id="279" r:id="rId21"/>
    <p:sldId id="282" r:id="rId22"/>
    <p:sldId id="283" r:id="rId23"/>
    <p:sldId id="280" r:id="rId24"/>
    <p:sldId id="281" r:id="rId25"/>
    <p:sldId id="266" r:id="rId26"/>
    <p:sldId id="287" r:id="rId27"/>
    <p:sldId id="288" r:id="rId28"/>
    <p:sldId id="286" r:id="rId29"/>
    <p:sldId id="267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D11C-1BF0-484A-9A9E-608EC523B9FA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22E42-6B8C-4843-8CE4-13C800CEB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2E42-6B8C-4843-8CE4-13C800CEB80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2E42-6B8C-4843-8CE4-13C800CEB80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09A0E35-9396-4417-B3A5-2808AEE664CE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3DB94A-5578-4A78-94B1-4D5B9A264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8001056" cy="4714907"/>
          </a:xfrm>
        </p:spPr>
        <p:txBody>
          <a:bodyPr anchor="b"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РАЗВИТИЕ </a:t>
            </a:r>
            <a:r>
              <a:rPr lang="ru-RU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ТВОРЧЕСКИХ СПОСОБНОСТЕЙ У ДЕТЕЙ СТАРШЕГО ДОШКОЛЬНОГО ВОЗРАСТА ЧЕРЕЗ НЕТРАДИЦИОННЫЕ ТЕХНИКИ ЛЕПКИ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5395930"/>
          </a:xfrm>
        </p:spPr>
        <p:txBody>
          <a:bodyPr/>
          <a:lstStyle/>
          <a:p>
            <a:pPr algn="ctr" fontAlgn="base">
              <a:buNone/>
            </a:pPr>
            <a:r>
              <a:rPr lang="ru-RU" sz="3600" b="1" i="1" dirty="0"/>
              <a:t> </a:t>
            </a:r>
            <a:r>
              <a:rPr lang="ru-RU" sz="5400" b="1" i="1" dirty="0" smtClean="0"/>
              <a:t>Цель:</a:t>
            </a:r>
            <a:r>
              <a:rPr lang="ru-RU" sz="5400" dirty="0" smtClean="0"/>
              <a:t> </a:t>
            </a:r>
          </a:p>
          <a:p>
            <a:pPr fontAlgn="base">
              <a:buNone/>
            </a:pPr>
            <a:r>
              <a:rPr lang="ru-RU" sz="3600" dirty="0" smtClean="0"/>
              <a:t>   Развитие у детей художественно-творческих способностей  через нетрадиционные техники лепки.         ( средствами </a:t>
            </a:r>
            <a:r>
              <a:rPr lang="ru-RU" sz="3600" dirty="0" err="1" smtClean="0"/>
              <a:t>пластилинографии</a:t>
            </a:r>
            <a:r>
              <a:rPr lang="ru-RU" sz="3600" dirty="0" smtClean="0"/>
              <a:t>)</a:t>
            </a:r>
          </a:p>
          <a:p>
            <a:pPr fontAlgn="base">
              <a:buNone/>
            </a:pPr>
            <a:r>
              <a:rPr lang="ru-RU" sz="28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1. Развивать взаимосвязь эстетического и художественного восприятия в творческой деятельности детей.</a:t>
            </a:r>
          </a:p>
          <a:p>
            <a:pPr>
              <a:buNone/>
            </a:pPr>
            <a:r>
              <a:rPr lang="ru-RU" sz="3200" dirty="0" smtClean="0"/>
              <a:t>2</a:t>
            </a:r>
            <a:r>
              <a:rPr lang="ru-RU" sz="3200" dirty="0"/>
              <a:t>. Формировать у детей изобразительные навыки. Развивать у них интерес к художественной деятельности.</a:t>
            </a:r>
          </a:p>
          <a:p>
            <a:pPr fontAlgn="base">
              <a:buNone/>
            </a:pPr>
            <a:r>
              <a:rPr lang="ru-RU" sz="3200" dirty="0" smtClean="0"/>
              <a:t>3. Научить передавать образ предметов, явлений окружающего мира посредством </a:t>
            </a:r>
            <a:r>
              <a:rPr lang="ru-RU" sz="3200" dirty="0" err="1" smtClean="0"/>
              <a:t>пластилинографии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Задачи: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3200" dirty="0"/>
              <a:t>4. Учить принимать задачу, слушать и слышать речь воспитателя действовать по образцу, а затем по словесному указанию.</a:t>
            </a:r>
          </a:p>
          <a:p>
            <a:pPr fontAlgn="base">
              <a:buNone/>
            </a:pPr>
            <a:r>
              <a:rPr lang="ru-RU" sz="3200" dirty="0"/>
              <a:t>5. Знакомить с цветовой гаммой, с вариантами композиций и разным расположением изображения на листе бумаги.</a:t>
            </a:r>
          </a:p>
          <a:p>
            <a:pPr fontAlgn="base">
              <a:buNone/>
            </a:pPr>
            <a:r>
              <a:rPr lang="ru-RU" sz="3200" dirty="0"/>
              <a:t>6. Поддерживать стремление самостоятельно сочетать знакомые техники, помогать осваивать новые, по собственной инициативе объединять различные способы изображения.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fontAlgn="base">
              <a:buNone/>
            </a:pPr>
            <a:r>
              <a:rPr lang="ru-RU" sz="3200" dirty="0"/>
              <a:t>7. Поощрять детей воплощать в художественной форме свои представления, переживания, чувства, мысли; поддерживать личностное творческое начало.</a:t>
            </a:r>
          </a:p>
          <a:p>
            <a:pPr fontAlgn="base">
              <a:buNone/>
            </a:pPr>
            <a:r>
              <a:rPr lang="ru-RU" sz="3200" dirty="0"/>
              <a:t>8. Воспитывать навыки аккуратной работы с пластилином.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Задачи: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>
              <a:buNone/>
            </a:pPr>
            <a:r>
              <a:rPr lang="ru-RU" dirty="0" smtClean="0"/>
              <a:t>1)     построение </a:t>
            </a:r>
            <a:r>
              <a:rPr lang="ru-RU" dirty="0"/>
              <a:t>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pPr fontAlgn="base">
              <a:buNone/>
            </a:pPr>
            <a:r>
              <a:rPr lang="ru-RU" dirty="0" smtClean="0"/>
              <a:t>2)     содействие </a:t>
            </a:r>
            <a:r>
              <a:rPr lang="ru-RU" dirty="0"/>
              <a:t>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fontAlgn="base">
              <a:buNone/>
            </a:pPr>
            <a:r>
              <a:rPr lang="ru-RU" dirty="0" smtClean="0"/>
              <a:t>3)    поддержка </a:t>
            </a:r>
            <a:r>
              <a:rPr lang="ru-RU" dirty="0"/>
              <a:t>инициативы детей в различных видах деятельности;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Образовательный процесс </a:t>
            </a:r>
            <a:r>
              <a:rPr lang="ru-RU" i="1" dirty="0" smtClean="0"/>
              <a:t>по</a:t>
            </a:r>
            <a:r>
              <a:rPr lang="ru-RU" b="1" i="1" dirty="0" smtClean="0"/>
              <a:t> ФГОС: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286412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2800" dirty="0" smtClean="0"/>
              <a:t>4)    сотрудничество </a:t>
            </a:r>
            <a:r>
              <a:rPr lang="ru-RU" sz="2800" dirty="0"/>
              <a:t>детского сада с семьей;</a:t>
            </a:r>
          </a:p>
          <a:p>
            <a:pPr fontAlgn="base">
              <a:buNone/>
            </a:pPr>
            <a:r>
              <a:rPr lang="ru-RU" sz="2800" dirty="0" smtClean="0"/>
              <a:t>5)    приобщение </a:t>
            </a:r>
            <a:r>
              <a:rPr lang="ru-RU" sz="2800" dirty="0"/>
              <a:t>детей к </a:t>
            </a:r>
            <a:r>
              <a:rPr lang="ru-RU" sz="2800" dirty="0" err="1"/>
              <a:t>социокультурным</a:t>
            </a:r>
            <a:r>
              <a:rPr lang="ru-RU" sz="2800" dirty="0"/>
              <a:t> нормам, традициям семьи, общества и государства;</a:t>
            </a:r>
          </a:p>
          <a:p>
            <a:pPr fontAlgn="base">
              <a:buNone/>
            </a:pPr>
            <a:r>
              <a:rPr lang="ru-RU" sz="2800" dirty="0" smtClean="0"/>
              <a:t>6)    формирование </a:t>
            </a:r>
            <a:r>
              <a:rPr lang="ru-RU" sz="2800" dirty="0"/>
              <a:t>познавательных интересов и познавательных действий ребенка в различных видах деятельности;</a:t>
            </a:r>
          </a:p>
          <a:p>
            <a:pPr fontAlgn="base">
              <a:buNone/>
            </a:pPr>
            <a:r>
              <a:rPr lang="ru-RU" sz="2800" dirty="0" smtClean="0"/>
              <a:t>7)    </a:t>
            </a:r>
            <a:r>
              <a:rPr lang="ru-RU" sz="2800" dirty="0"/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 fontAlgn="base"/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Лепка\IMG_20160419_155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58" y="357166"/>
            <a:ext cx="791480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Лепка\IMG_20160419_155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1"/>
            <a:ext cx="7215238" cy="55007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Лепка\IMG_20160414_11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5635576" cy="62151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Лепка\IMG_20160414_110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852583" cy="60007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 anchor="ctr">
            <a:normAutofit/>
          </a:bodyPr>
          <a:lstStyle/>
          <a:p>
            <a:endParaRPr lang="ru-RU" dirty="0"/>
          </a:p>
          <a:p>
            <a:pPr algn="ctr" fontAlgn="base">
              <a:buNone/>
            </a:pPr>
            <a:r>
              <a:rPr lang="ru-RU" b="1" i="1" dirty="0" smtClean="0"/>
              <a:t>«Истоки </a:t>
            </a:r>
            <a:r>
              <a:rPr lang="ru-RU" b="1" i="1" dirty="0"/>
              <a:t>способностей и дарования детей – на кончиках пальцев.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ребенок умнее…»</a:t>
            </a:r>
            <a:endParaRPr lang="ru-RU" dirty="0"/>
          </a:p>
          <a:p>
            <a:pPr fontAlgn="base"/>
            <a:endParaRPr lang="ru-RU" dirty="0"/>
          </a:p>
          <a:p>
            <a:pPr algn="r" fontAlgn="base">
              <a:buNone/>
            </a:pPr>
            <a:r>
              <a:rPr lang="ru-RU" i="1" dirty="0" smtClean="0"/>
              <a:t>                                                     В. </a:t>
            </a:r>
            <a:r>
              <a:rPr lang="ru-RU" i="1" dirty="0"/>
              <a:t>Сухомлинский.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Лепка\дети\1356998464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5643602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Лепка\дети\1356998463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5143536" cy="61436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Лепка\дети\1356998464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5143536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Лепка\роплпл\IMG_20160423_194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642918"/>
            <a:ext cx="6640856" cy="52957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Лепка\IMG_20160414_112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357166"/>
            <a:ext cx="714380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Лепка\роплпл\IMG_20160423_195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2214554"/>
            <a:ext cx="5852160" cy="438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Применяю </a:t>
            </a:r>
            <a:r>
              <a:rPr lang="ru-RU" b="1" dirty="0"/>
              <a:t>в своей </a:t>
            </a:r>
            <a:r>
              <a:rPr lang="ru-RU" b="1" dirty="0" smtClean="0"/>
              <a:t>работе:</a:t>
            </a:r>
            <a:br>
              <a:rPr lang="ru-RU" b="1" dirty="0" smtClean="0"/>
            </a:br>
            <a:r>
              <a:rPr lang="ru-RU" b="1" dirty="0" smtClean="0"/>
              <a:t>1. </a:t>
            </a:r>
            <a:r>
              <a:rPr lang="ru-RU" dirty="0" smtClean="0"/>
              <a:t>Х</a:t>
            </a:r>
            <a:r>
              <a:rPr lang="ru-RU" b="1" dirty="0" smtClean="0"/>
              <a:t>удожественный и бросовый материал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епка\роплпл\IMG_20160424_125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643734" cy="4857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2. Изобразительные инструменты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Компьютер.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err="1" smtClean="0"/>
              <a:t>Мультимедийный</a:t>
            </a:r>
            <a:r>
              <a:rPr lang="ru-RU" sz="3200" dirty="0" smtClean="0"/>
              <a:t> проектор.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Принтер.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 DVD- плеер.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Телевизор.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 smtClean="0"/>
              <a:t>Фотоаппарат.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3. Информационные компьютерные  технологии:</a:t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Беседа</a:t>
            </a:r>
          </a:p>
          <a:p>
            <a:r>
              <a:rPr lang="ru-RU" sz="3200" dirty="0" smtClean="0"/>
              <a:t>Консультации </a:t>
            </a:r>
          </a:p>
          <a:p>
            <a:r>
              <a:rPr lang="ru-RU" sz="3200" dirty="0" smtClean="0"/>
              <a:t>Рекомендации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84708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4. Совместная работа с родителями: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800" dirty="0" smtClean="0"/>
              <a:t>1) Повышение </a:t>
            </a:r>
            <a:r>
              <a:rPr lang="ru-RU" sz="2800" dirty="0"/>
              <a:t>уровня развития творческих способностей средствами </a:t>
            </a:r>
            <a:r>
              <a:rPr lang="ru-RU" sz="2800" dirty="0" err="1"/>
              <a:t>пластилинографии</a:t>
            </a:r>
            <a:r>
              <a:rPr lang="ru-RU" sz="2800" dirty="0"/>
              <a:t>, а именно развитие </a:t>
            </a:r>
            <a:r>
              <a:rPr lang="ru-RU" sz="2800" dirty="0" err="1"/>
              <a:t>креативности</a:t>
            </a:r>
            <a:r>
              <a:rPr lang="ru-RU" sz="2800" dirty="0"/>
              <a:t>, инициативы  у детей старшего дошкольного возраста.</a:t>
            </a:r>
          </a:p>
          <a:p>
            <a:pPr marL="514350" indent="-514350">
              <a:buNone/>
            </a:pPr>
            <a:r>
              <a:rPr lang="ru-RU" sz="2800" dirty="0" smtClean="0"/>
              <a:t>2) Работу </a:t>
            </a:r>
            <a:r>
              <a:rPr lang="ru-RU" sz="2800" dirty="0"/>
              <a:t>с  «</a:t>
            </a:r>
            <a:r>
              <a:rPr lang="ru-RU" sz="2800" dirty="0" err="1"/>
              <a:t>пластилинографией</a:t>
            </a:r>
            <a:r>
              <a:rPr lang="ru-RU" sz="2800" dirty="0"/>
              <a:t>»  начать   с младшего дошкольного возраста</a:t>
            </a:r>
            <a:r>
              <a:rPr lang="ru-RU" sz="2800" dirty="0" smtClean="0"/>
              <a:t>, чтобы </a:t>
            </a:r>
            <a:r>
              <a:rPr lang="ru-RU" sz="2800" dirty="0"/>
              <a:t>подрастая дети могли самостоятельно представлять свои работы   взрослым и сверстникам 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Мои перспективы  в дальнейшей </a:t>
            </a:r>
            <a:r>
              <a:rPr lang="ru-RU" b="1" i="1" dirty="0" smtClean="0"/>
              <a:t>работе: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786842" cy="4429156"/>
          </a:xfrm>
        </p:spPr>
        <p:txBody>
          <a:bodyPr numCol="1" anchor="ctr">
            <a:normAutofit/>
          </a:bodyPr>
          <a:lstStyle/>
          <a:p>
            <a:pPr algn="ctr">
              <a:buNone/>
            </a:pPr>
            <a:r>
              <a:rPr lang="ru-RU" sz="6600" dirty="0" smtClean="0"/>
              <a:t>Лепка </a:t>
            </a:r>
          </a:p>
          <a:p>
            <a:pPr algn="ctr">
              <a:buNone/>
            </a:pPr>
            <a:endParaRPr lang="ru-RU" sz="3600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2800" dirty="0" smtClean="0"/>
              <a:t>  Вид изобразительной деятельности, в процессе которой дети изображают предметы окружающей их </a:t>
            </a:r>
            <a:r>
              <a:rPr lang="ru-RU" sz="2800" dirty="0" err="1" smtClean="0"/>
              <a:t>действительности,создают</a:t>
            </a:r>
            <a:r>
              <a:rPr lang="ru-RU" sz="2800" dirty="0" smtClean="0"/>
              <a:t> пластический образ из мягких материалов (глины, пластилина и пр.)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 anchor="ctr"/>
          <a:lstStyle/>
          <a:p>
            <a:pPr algn="r">
              <a:buNone/>
            </a:pPr>
            <a:r>
              <a:rPr lang="ru-RU" sz="4000" dirty="0" smtClean="0"/>
              <a:t>В.А</a:t>
            </a:r>
            <a:r>
              <a:rPr lang="ru-RU" sz="4000" dirty="0"/>
              <a:t>. Сухомлинский:</a:t>
            </a:r>
          </a:p>
          <a:p>
            <a:pPr algn="ctr">
              <a:buNone/>
            </a:pPr>
            <a:r>
              <a:rPr lang="ru-RU" sz="4000" b="1" i="1" dirty="0"/>
              <a:t>« Дети должны жить в мире красоты, игры, сказки, музыки, рисунка, фантазии, творчества».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4340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3600" dirty="0" smtClean="0"/>
              <a:t>    «</a:t>
            </a:r>
            <a:r>
              <a:rPr lang="ru-RU" sz="3600" dirty="0" err="1" smtClean="0"/>
              <a:t>Тестопластика</a:t>
            </a:r>
            <a:r>
              <a:rPr lang="ru-RU" sz="3600" dirty="0" smtClean="0"/>
              <a:t>»     </a:t>
            </a:r>
          </a:p>
          <a:p>
            <a:pPr marL="514350" indent="-514350" algn="ctr">
              <a:buNone/>
            </a:pPr>
            <a:endParaRPr lang="ru-RU" sz="3600" dirty="0" smtClean="0"/>
          </a:p>
          <a:p>
            <a:pPr marL="514350" indent="-514350" algn="ctr">
              <a:buNone/>
            </a:pPr>
            <a:r>
              <a:rPr lang="ru-RU" sz="3600" dirty="0" smtClean="0"/>
              <a:t>                       </a:t>
            </a:r>
            <a:r>
              <a:rPr lang="ru-RU" sz="3600" dirty="0"/>
              <a:t>«Пластилиновая графика</a:t>
            </a:r>
            <a:r>
              <a:rPr lang="ru-RU" sz="3600" dirty="0" smtClean="0"/>
              <a:t>»</a:t>
            </a:r>
          </a:p>
          <a:p>
            <a:pPr marL="514350" indent="-514350" algn="ctr">
              <a:buNone/>
            </a:pPr>
            <a:endParaRPr lang="ru-RU" sz="3600" i="1" dirty="0"/>
          </a:p>
          <a:p>
            <a:pPr marL="514350" indent="-514350" algn="ctr">
              <a:buNone/>
            </a:pPr>
            <a:r>
              <a:rPr lang="ru-RU" sz="3600" dirty="0" smtClean="0"/>
              <a:t>                       «Пластилиновая мозаика»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929718" cy="928694"/>
          </a:xfrm>
        </p:spPr>
        <p:txBody>
          <a:bodyPr anchor="t">
            <a:normAutofit/>
          </a:bodyPr>
          <a:lstStyle/>
          <a:p>
            <a:pPr algn="ctr"/>
            <a:r>
              <a:rPr lang="ru-RU" b="1" dirty="0"/>
              <a:t>Нетрадиционные техники </a:t>
            </a:r>
            <a:r>
              <a:rPr lang="ru-RU" b="1" dirty="0" smtClean="0"/>
              <a:t>лепки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Лепка\роплпл\IMG_20160424_124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2000240"/>
            <a:ext cx="5852160" cy="438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1532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«Тестопластика» - </a:t>
            </a:r>
            <a:r>
              <a:rPr lang="ru-RU" sz="4400" i="1" dirty="0" smtClean="0"/>
              <a:t>лепка из соленого теста.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4" name="Picture 2" descr="C:\Users\USER\Desktop\Лепка\роплпл\IMG_20160424_12400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2060848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епка\роплпл\IMG_20160423_193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1500174"/>
            <a:ext cx="4429156" cy="5357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724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 </a:t>
            </a:r>
            <a:r>
              <a:rPr lang="ru-RU" sz="4900" i="1" dirty="0" smtClean="0"/>
              <a:t>«Пластилиновая графика» - раскрашивание пластилином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епка\роплпл\IMG_20160423_193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35163"/>
            <a:ext cx="4214841" cy="49228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29784" cy="27146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«Пластилиновая мозаика» - </a:t>
            </a:r>
            <a:r>
              <a:rPr lang="ru-RU" sz="3600" i="1" dirty="0" smtClean="0"/>
              <a:t>заполнение изображения мелкими пластилиновыми шариками.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Лепка\IMG_20160404_082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956447" cy="521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Лепка\дети\1356998467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0482"/>
          <a:stretch>
            <a:fillRect/>
          </a:stretch>
        </p:blipFill>
        <p:spPr bwMode="auto">
          <a:xfrm>
            <a:off x="1571604" y="785794"/>
            <a:ext cx="4714908" cy="457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</TotalTime>
  <Words>452</Words>
  <Application>Microsoft Office PowerPoint</Application>
  <PresentationFormat>Экран (4:3)</PresentationFormat>
  <Paragraphs>60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РАЗВИТИЕ ТВОРЧЕСКИХ СПОСОБНОСТЕЙ У ДЕТЕЙ СТАРШЕГО ДОШКОЛЬНОГО ВОЗРАСТА ЧЕРЕЗ НЕТРАДИЦИОННЫЕ ТЕХНИКИ ЛЕПКИ</vt:lpstr>
      <vt:lpstr>Слайд 2</vt:lpstr>
      <vt:lpstr>Слайд 3</vt:lpstr>
      <vt:lpstr>Нетрадиционные техники лепки</vt:lpstr>
      <vt:lpstr>«Тестопластика» - лепка из соленого теста. </vt:lpstr>
      <vt:lpstr> «Пластилиновая графика» - раскрашивание пластилином </vt:lpstr>
      <vt:lpstr>«Пластилиновая мозаика» - заполнение изображения мелкими пластилиновыми шариками. </vt:lpstr>
      <vt:lpstr>Слайд 8</vt:lpstr>
      <vt:lpstr>Слайд 9</vt:lpstr>
      <vt:lpstr>Слайд 10</vt:lpstr>
      <vt:lpstr>Задачи: </vt:lpstr>
      <vt:lpstr>Задачи: </vt:lpstr>
      <vt:lpstr>Задачи:</vt:lpstr>
      <vt:lpstr>Образовательный процесс по ФГОС: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Применяю в своей работе: 1. Художественный и бросовый материал</vt:lpstr>
      <vt:lpstr>2. Изобразительные инструменты</vt:lpstr>
      <vt:lpstr>3. Информационные компьютерные  технологии: </vt:lpstr>
      <vt:lpstr>4. Совместная работа с родителями:</vt:lpstr>
      <vt:lpstr>Мои перспективы  в дальнейшей работе: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 ДЕТЕЙ СТАРШЕГО ДОШКОЛЬНОГО ВОЗРАСТА ЧЕРЕЗ НЕТРАДИЦИОННЫЕ ТЕХНИКИ ЛЕПКИ</dc:title>
  <dc:creator>USER</dc:creator>
  <cp:lastModifiedBy>User</cp:lastModifiedBy>
  <cp:revision>41</cp:revision>
  <dcterms:created xsi:type="dcterms:W3CDTF">2016-04-22T13:45:11Z</dcterms:created>
  <dcterms:modified xsi:type="dcterms:W3CDTF">2018-10-21T07:36:39Z</dcterms:modified>
</cp:coreProperties>
</file>