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76" r:id="rId5"/>
    <p:sldId id="289" r:id="rId6"/>
    <p:sldId id="282" r:id="rId7"/>
    <p:sldId id="291" r:id="rId8"/>
    <p:sldId id="293" r:id="rId9"/>
    <p:sldId id="294" r:id="rId10"/>
    <p:sldId id="297" r:id="rId11"/>
    <p:sldId id="296" r:id="rId12"/>
    <p:sldId id="288" r:id="rId13"/>
    <p:sldId id="285" r:id="rId14"/>
    <p:sldId id="281" r:id="rId15"/>
    <p:sldId id="292" r:id="rId16"/>
    <p:sldId id="280" r:id="rId17"/>
    <p:sldId id="295" r:id="rId18"/>
    <p:sldId id="278" r:id="rId19"/>
    <p:sldId id="279" r:id="rId20"/>
    <p:sldId id="283" r:id="rId21"/>
    <p:sldId id="284" r:id="rId22"/>
    <p:sldId id="286" r:id="rId23"/>
    <p:sldId id="30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6C37F1"/>
    <a:srgbClr val="FF0066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87" d="100"/>
          <a:sy n="87" d="100"/>
        </p:scale>
        <p:origin x="-1062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9DDF8-9B08-4516-A1E1-4E33AA01FBF4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FCA73-F49B-425E-A10B-9F0D4118B3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9DDF8-9B08-4516-A1E1-4E33AA01FBF4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FCA73-F49B-425E-A10B-9F0D4118B3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9DDF8-9B08-4516-A1E1-4E33AA01FBF4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FCA73-F49B-425E-A10B-9F0D4118B3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9DDF8-9B08-4516-A1E1-4E33AA01FBF4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FCA73-F49B-425E-A10B-9F0D4118B3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9DDF8-9B08-4516-A1E1-4E33AA01FBF4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FCA73-F49B-425E-A10B-9F0D4118B3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9DDF8-9B08-4516-A1E1-4E33AA01FBF4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FCA73-F49B-425E-A10B-9F0D4118B3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9DDF8-9B08-4516-A1E1-4E33AA01FBF4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FCA73-F49B-425E-A10B-9F0D4118B3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9DDF8-9B08-4516-A1E1-4E33AA01FBF4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FCA73-F49B-425E-A10B-9F0D4118B3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9DDF8-9B08-4516-A1E1-4E33AA01FBF4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FCA73-F49B-425E-A10B-9F0D4118B3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9DDF8-9B08-4516-A1E1-4E33AA01FBF4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FCA73-F49B-425E-A10B-9F0D4118B3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9DDF8-9B08-4516-A1E1-4E33AA01FBF4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22FCA73-F49B-425E-A10B-9F0D4118B36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9DDF8-9B08-4516-A1E1-4E33AA01FBF4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22FCA73-F49B-425E-A10B-9F0D4118B367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4869160"/>
            <a:ext cx="7304856" cy="1176536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Воспитатель Новикова ГФ  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836712"/>
            <a:ext cx="71287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800" spc="3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</a:p>
          <a:p>
            <a:pPr algn="ctr">
              <a:defRPr/>
            </a:pPr>
            <a:r>
              <a:rPr lang="ru-RU" sz="4800" b="1" spc="300" dirty="0" smtClean="0">
                <a:solidFill>
                  <a:srgbClr val="0000CC"/>
                </a:solidFill>
                <a:latin typeface="Monotype Corsiva" pitchFamily="66" charset="0"/>
              </a:rPr>
              <a:t>НЕТРАДИЦИОННЫЕ </a:t>
            </a:r>
            <a:r>
              <a:rPr lang="ru-RU" sz="4800" b="1" spc="300" dirty="0">
                <a:solidFill>
                  <a:srgbClr val="0000CC"/>
                </a:solidFill>
                <a:latin typeface="Monotype Corsiva" pitchFamily="66" charset="0"/>
              </a:rPr>
              <a:t>ТЕХНИКИ </a:t>
            </a:r>
            <a:r>
              <a:rPr lang="ru-RU" sz="4800" b="1" spc="300" dirty="0" smtClean="0">
                <a:solidFill>
                  <a:srgbClr val="0000CC"/>
                </a:solidFill>
                <a:latin typeface="Monotype Corsiva" pitchFamily="66" charset="0"/>
              </a:rPr>
              <a:t>АППЛИКАЦИИ</a:t>
            </a:r>
            <a:endParaRPr lang="ru-RU" sz="4800" b="1" spc="300" dirty="0">
              <a:solidFill>
                <a:srgbClr val="0000CC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142984"/>
            <a:ext cx="8229600" cy="150019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400" b="1" dirty="0" smtClean="0">
                <a:solidFill>
                  <a:srgbClr val="0000CC"/>
                </a:solidFill>
              </a:rPr>
              <a:t>Торцевание </a:t>
            </a:r>
            <a:r>
              <a:rPr lang="ru-RU" sz="4400" dirty="0" smtClean="0">
                <a:solidFill>
                  <a:srgbClr val="0000CC"/>
                </a:solidFill>
              </a:rPr>
              <a:t/>
            </a:r>
            <a:br>
              <a:rPr lang="ru-RU" sz="4400" dirty="0" smtClean="0">
                <a:solidFill>
                  <a:srgbClr val="0000CC"/>
                </a:solidFill>
              </a:rPr>
            </a:br>
            <a:endParaRPr lang="ru-RU" sz="4400" dirty="0">
              <a:solidFill>
                <a:srgbClr val="0000CC"/>
              </a:solidFill>
            </a:endParaRPr>
          </a:p>
        </p:txBody>
      </p:sp>
      <p:pic>
        <p:nvPicPr>
          <p:cNvPr id="5" name="Содержимое 4" descr="детский сад 00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2143116"/>
            <a:ext cx="3429024" cy="4572032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57818" y="3500438"/>
            <a:ext cx="3324220" cy="2214578"/>
          </a:xfrm>
        </p:spPr>
        <p:txBody>
          <a:bodyPr>
            <a:normAutofit/>
          </a:bodyPr>
          <a:lstStyle/>
          <a:p>
            <a:endParaRPr lang="ru-RU" sz="2900" dirty="0" smtClean="0"/>
          </a:p>
          <a:p>
            <a:endParaRPr lang="ru-RU" sz="3200" dirty="0" smtClean="0"/>
          </a:p>
          <a:p>
            <a:pPr>
              <a:buNone/>
            </a:pPr>
            <a:endParaRPr lang="ru-RU" sz="3200" dirty="0" smtClean="0"/>
          </a:p>
          <a:p>
            <a:endParaRPr lang="ru-RU" dirty="0"/>
          </a:p>
        </p:txBody>
      </p:sp>
      <p:pic>
        <p:nvPicPr>
          <p:cNvPr id="6" name="Рисунок 5" descr="детский сад 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2214554"/>
            <a:ext cx="3500462" cy="46672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2984"/>
            <a:ext cx="5472122" cy="1714512"/>
          </a:xfrm>
        </p:spPr>
        <p:txBody>
          <a:bodyPr>
            <a:normAutofit/>
          </a:bodyPr>
          <a:lstStyle/>
          <a:p>
            <a:r>
              <a:rPr lang="ru-RU" b="1" dirty="0" smtClean="0"/>
              <a:t>             </a:t>
            </a:r>
            <a:r>
              <a:rPr lang="ru-RU" sz="4000" b="1" dirty="0" smtClean="0">
                <a:solidFill>
                  <a:srgbClr val="0000CC"/>
                </a:solidFill>
              </a:rPr>
              <a:t>Коллаж </a:t>
            </a:r>
            <a:r>
              <a:rPr lang="ru-RU" sz="4000" dirty="0" smtClean="0">
                <a:solidFill>
                  <a:srgbClr val="0000CC"/>
                </a:solidFill>
              </a:rPr>
              <a:t/>
            </a:r>
            <a:br>
              <a:rPr lang="ru-RU" sz="4000" dirty="0" smtClean="0">
                <a:solidFill>
                  <a:srgbClr val="0000CC"/>
                </a:solidFill>
              </a:rPr>
            </a:br>
            <a:endParaRPr lang="ru-RU" sz="4000" dirty="0">
              <a:solidFill>
                <a:srgbClr val="0000CC"/>
              </a:solidFill>
            </a:endParaRPr>
          </a:p>
        </p:txBody>
      </p:sp>
      <p:pic>
        <p:nvPicPr>
          <p:cNvPr id="5" name="Содержимое 4" descr="детский сад 00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428868"/>
            <a:ext cx="4191029" cy="3357586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8596" y="2928934"/>
            <a:ext cx="5429288" cy="1071570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endParaRPr lang="ru-RU" dirty="0" smtClean="0"/>
          </a:p>
          <a:p>
            <a:pPr algn="just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Рисунок 5" descr="детский сад 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643314"/>
            <a:ext cx="4078046" cy="3125389"/>
          </a:xfrm>
          <a:prstGeom prst="rect">
            <a:avLst/>
          </a:prstGeom>
        </p:spPr>
      </p:pic>
      <p:pic>
        <p:nvPicPr>
          <p:cNvPr id="7" name="Рисунок 6" descr="https://lh5.googleusercontent.com/Aanat_YfrTHYa3TgWfKgz8259Hp3CCF0COQG0znVXao60glu320LuJGMAQEw0VeyGUDJ8ZpElFHNPCVuD1HqfWT8ojlSmCt3nSeb7-n2pITHI9dxkgIsaMf1DxBqZEya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22" y="214290"/>
            <a:ext cx="2886075" cy="3333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001156" cy="1357322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00CC"/>
                </a:solidFill>
              </a:rPr>
              <a:t>Аппликация из цветных салфеток.</a:t>
            </a:r>
            <a:endParaRPr lang="ru-RU" sz="4000" b="1" dirty="0">
              <a:solidFill>
                <a:srgbClr val="0000CC"/>
              </a:solidFill>
            </a:endParaRPr>
          </a:p>
        </p:txBody>
      </p:sp>
      <p:pic>
        <p:nvPicPr>
          <p:cNvPr id="5" name="Содержимое 4" descr="детский сад 02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500826" y="3643314"/>
            <a:ext cx="2500330" cy="3048021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14876" y="3714752"/>
            <a:ext cx="1571636" cy="2428892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45060" name="Picture 4" descr="http://moimalysh.com/wp-content/uploads/2011/01/P118298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643050"/>
            <a:ext cx="2562449" cy="1927456"/>
          </a:xfrm>
          <a:prstGeom prst="rect">
            <a:avLst/>
          </a:prstGeom>
          <a:noFill/>
        </p:spPr>
      </p:pic>
      <p:pic>
        <p:nvPicPr>
          <p:cNvPr id="45062" name="Picture 6" descr="http://www.maam.ru/upload/blogs/2cbf81b01ec95a1e1eb03942dac21082.jp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643314"/>
            <a:ext cx="2357454" cy="3063157"/>
          </a:xfrm>
          <a:prstGeom prst="rect">
            <a:avLst/>
          </a:prstGeom>
          <a:noFill/>
        </p:spPr>
      </p:pic>
      <p:pic>
        <p:nvPicPr>
          <p:cNvPr id="45066" name="Picture 10" descr="http://4.bp.blogspot.com/-mdECshhw-HI/Ub59Xpx_YOI/AAAAAAAADfM/CH8vBJ5Ifjw/s1600/IMG_85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1643050"/>
            <a:ext cx="2571768" cy="1928827"/>
          </a:xfrm>
          <a:prstGeom prst="rect">
            <a:avLst/>
          </a:prstGeom>
          <a:noFill/>
        </p:spPr>
      </p:pic>
      <p:pic>
        <p:nvPicPr>
          <p:cNvPr id="45068" name="Picture 12" descr="http://ped-kopilka.ru/upload/blogs/9787_143a32801e15ab33c0043fc6b9197324.jpg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7686" y="3643314"/>
            <a:ext cx="2143140" cy="3044233"/>
          </a:xfrm>
          <a:prstGeom prst="rect">
            <a:avLst/>
          </a:prstGeom>
          <a:noFill/>
        </p:spPr>
      </p:pic>
      <p:pic>
        <p:nvPicPr>
          <p:cNvPr id="45070" name="Picture 14" descr="http://www.babylessons.ru/wp-content/uploads/2012/07/8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43636" y="1643050"/>
            <a:ext cx="2571768" cy="1928826"/>
          </a:xfrm>
          <a:prstGeom prst="rect">
            <a:avLst/>
          </a:prstGeom>
          <a:noFill/>
        </p:spPr>
      </p:pic>
      <p:pic>
        <p:nvPicPr>
          <p:cNvPr id="14" name="Рисунок 13" descr="детский сад 02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14546" y="3714752"/>
            <a:ext cx="2250279" cy="3000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5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5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5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857232"/>
            <a:ext cx="8229600" cy="1000132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00CC"/>
                </a:solidFill>
              </a:rPr>
              <a:t>Аппликация из ткани.</a:t>
            </a:r>
            <a:endParaRPr lang="ru-RU" sz="4000" b="1" dirty="0">
              <a:solidFill>
                <a:srgbClr val="0000CC"/>
              </a:solidFill>
            </a:endParaRPr>
          </a:p>
        </p:txBody>
      </p:sp>
      <p:sp>
        <p:nvSpPr>
          <p:cNvPr id="5" name="Содержимое 3"/>
          <p:cNvSpPr>
            <a:spLocks noGrp="1"/>
          </p:cNvSpPr>
          <p:nvPr>
            <p:ph sz="half" idx="2"/>
          </p:nvPr>
        </p:nvSpPr>
        <p:spPr>
          <a:xfrm>
            <a:off x="642910" y="3500438"/>
            <a:ext cx="4071966" cy="278608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>
                <a:solidFill>
                  <a:srgbClr val="002060"/>
                </a:solidFill>
              </a:rPr>
              <a:t>   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8" name="Содержимое 7" descr="детский сад 02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143116"/>
            <a:ext cx="4705355" cy="3529016"/>
          </a:xfrm>
        </p:spPr>
      </p:pic>
      <p:pic>
        <p:nvPicPr>
          <p:cNvPr id="9" name="Содержимое 5" descr="10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2" y="2143116"/>
            <a:ext cx="3217612" cy="4423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78595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00CC"/>
                </a:solidFill>
              </a:rPr>
              <a:t>Мозаика из крупы.</a:t>
            </a:r>
            <a:endParaRPr lang="ru-RU" sz="4000" b="1" dirty="0">
              <a:solidFill>
                <a:srgbClr val="0000CC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643570" y="2643182"/>
            <a:ext cx="2428892" cy="271464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" name="Содержимое 6" descr="детский сад 02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2000240"/>
            <a:ext cx="3325416" cy="4433888"/>
          </a:xfrm>
        </p:spPr>
      </p:pic>
      <p:pic>
        <p:nvPicPr>
          <p:cNvPr id="8" name="Рисунок 7" descr="детский сад 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2000240"/>
            <a:ext cx="3357550" cy="44767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250033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00CC"/>
                </a:solidFill>
              </a:rPr>
              <a:t>Аппликация из соломы.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 descr="детский сад 01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2285992"/>
            <a:ext cx="3111102" cy="3933822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0" y="3071810"/>
            <a:ext cx="4181476" cy="3000396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6" name="Рисунок 5" descr="детский сад 0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96" y="2214554"/>
            <a:ext cx="4786314" cy="41025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071546"/>
            <a:ext cx="8229600" cy="9286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0000CC"/>
                </a:solidFill>
              </a:rPr>
              <a:t>Аппликация из </a:t>
            </a:r>
            <a:r>
              <a:rPr lang="ru-RU" sz="4000" b="1" dirty="0" smtClean="0">
                <a:solidFill>
                  <a:srgbClr val="0000CC"/>
                </a:solidFill>
              </a:rPr>
              <a:t>засушенных растении</a:t>
            </a:r>
            <a:endParaRPr lang="ru-RU" sz="4000" b="1" dirty="0">
              <a:solidFill>
                <a:srgbClr val="0000CC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86380" y="3643314"/>
            <a:ext cx="2928958" cy="114300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    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Содержимое 6" descr="детский сад 01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873629">
            <a:off x="4857752" y="2571744"/>
            <a:ext cx="4000528" cy="3000396"/>
          </a:xfrm>
          <a:scene3d>
            <a:camera prst="isometricOffAxis2Left"/>
            <a:lightRig rig="threePt" dir="t"/>
          </a:scene3d>
        </p:spPr>
      </p:pic>
      <p:pic>
        <p:nvPicPr>
          <p:cNvPr id="8" name="Рисунок 7" descr="детский сад 0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459740">
            <a:off x="349997" y="2355047"/>
            <a:ext cx="3214678" cy="356538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9" name="Рисунок 8" descr="babochk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5984" y="3571876"/>
            <a:ext cx="3067215" cy="3105435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00108"/>
            <a:ext cx="8229600" cy="1714512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00CC"/>
                </a:solidFill>
              </a:rPr>
              <a:t>Оригами.</a:t>
            </a:r>
            <a:r>
              <a:rPr lang="ru-RU" sz="4000" dirty="0" smtClean="0">
                <a:solidFill>
                  <a:srgbClr val="0000CC"/>
                </a:solidFill>
              </a:rPr>
              <a:t/>
            </a:r>
            <a:br>
              <a:rPr lang="ru-RU" sz="4000" dirty="0" smtClean="0">
                <a:solidFill>
                  <a:srgbClr val="0000CC"/>
                </a:solidFill>
              </a:rPr>
            </a:br>
            <a:endParaRPr lang="ru-RU" sz="4000" dirty="0">
              <a:solidFill>
                <a:srgbClr val="0000CC"/>
              </a:solidFill>
            </a:endParaRPr>
          </a:p>
        </p:txBody>
      </p:sp>
      <p:pic>
        <p:nvPicPr>
          <p:cNvPr id="5" name="Содержимое 4" descr="детский сад 03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9" y="2214554"/>
            <a:ext cx="3325415" cy="4433887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43504" y="2571744"/>
            <a:ext cx="2714644" cy="1714512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6" name="Рисунок 5" descr="детский сад 0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2143116"/>
            <a:ext cx="3375445" cy="4500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42852"/>
            <a:ext cx="8229600" cy="192882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00CC"/>
                </a:solidFill>
              </a:rPr>
              <a:t>Мозаика из яичной скорлупы.</a:t>
            </a:r>
            <a:endParaRPr lang="ru-RU" sz="4000" b="1" dirty="0">
              <a:solidFill>
                <a:srgbClr val="0000CC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285984" y="3286125"/>
            <a:ext cx="1928826" cy="2214578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Содержимое 6" descr="детский сад 00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2214554"/>
            <a:ext cx="3643338" cy="4429156"/>
          </a:xfrm>
        </p:spPr>
      </p:pic>
      <p:pic>
        <p:nvPicPr>
          <p:cNvPr id="5" name="Рисунок 4" descr="https://vsesamodelki.ru/wp-content/uploads/2018/08/podelki-iz-yaits-5-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2214554"/>
            <a:ext cx="4572032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78595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err="1" smtClean="0">
                <a:solidFill>
                  <a:srgbClr val="0000CC"/>
                </a:solidFill>
              </a:rPr>
              <a:t>Ладошковая</a:t>
            </a:r>
            <a:r>
              <a:rPr lang="ru-RU" sz="4000" b="1" dirty="0" smtClean="0">
                <a:solidFill>
                  <a:srgbClr val="0000CC"/>
                </a:solidFill>
              </a:rPr>
              <a:t> аппликация</a:t>
            </a:r>
            <a:endParaRPr lang="ru-RU" sz="4000" b="1" dirty="0">
              <a:solidFill>
                <a:srgbClr val="0000CC"/>
              </a:solidFill>
            </a:endParaRPr>
          </a:p>
        </p:txBody>
      </p:sp>
      <p:pic>
        <p:nvPicPr>
          <p:cNvPr id="5" name="Содержимое 4" descr="IMG_414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2214554"/>
            <a:ext cx="3710014" cy="4140371"/>
          </a:xfrm>
        </p:spPr>
      </p:pic>
      <p:pic>
        <p:nvPicPr>
          <p:cNvPr id="6" name="Содержимое 5" descr="IMG_521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429256" y="2214554"/>
            <a:ext cx="3429024" cy="414020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343872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rgbClr val="6C37F1"/>
                </a:solidFill>
              </a:rPr>
              <a:t>   </a:t>
            </a:r>
          </a:p>
          <a:p>
            <a:pPr>
              <a:buNone/>
            </a:pPr>
            <a:r>
              <a:rPr lang="ru-RU" sz="3200" b="1" i="1" dirty="0" smtClean="0">
                <a:solidFill>
                  <a:srgbClr val="0000CC"/>
                </a:solidFill>
              </a:rPr>
              <a:t>«</a:t>
            </a:r>
            <a:r>
              <a:rPr lang="ru-RU" sz="3200" b="1" i="1" dirty="0">
                <a:solidFill>
                  <a:srgbClr val="0000CC"/>
                </a:solidFill>
              </a:rPr>
              <a:t>Истоки способностей и дарования детей - на кончиках пальцев. От пальцев, образно говоря, идут тончайшие нити – ручейки, которые питают источник творческой мысли. Другими словами, чем больше мастерства в детской руке, тем умнее ребёнок</a:t>
            </a:r>
            <a:r>
              <a:rPr lang="ru-RU" sz="3200" b="1" i="1" dirty="0" smtClean="0">
                <a:solidFill>
                  <a:srgbClr val="0000CC"/>
                </a:solidFill>
              </a:rPr>
              <a:t>» </a:t>
            </a:r>
          </a:p>
          <a:p>
            <a:pPr>
              <a:buNone/>
            </a:pPr>
            <a:r>
              <a:rPr lang="ru-RU" sz="3200" dirty="0" smtClean="0"/>
              <a:t>                                      В.А. Сухомлинский</a:t>
            </a:r>
            <a:endParaRPr lang="ru-RU" sz="3200" i="1" dirty="0">
              <a:solidFill>
                <a:srgbClr val="6C37F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78595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00CC"/>
                </a:solidFill>
              </a:rPr>
              <a:t>Аппликация из ниток.</a:t>
            </a:r>
            <a:endParaRPr lang="ru-RU" sz="4000" b="1" dirty="0">
              <a:solidFill>
                <a:srgbClr val="0000CC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214546" y="2857497"/>
            <a:ext cx="2857520" cy="2000264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8" name="Содержимое 7" descr="детский сад 00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2071678"/>
            <a:ext cx="5929354" cy="4089826"/>
          </a:xfrm>
        </p:spPr>
      </p:pic>
      <p:pic>
        <p:nvPicPr>
          <p:cNvPr id="6" name="Рисунок 5" descr="https://www.maam.ru/upload/blogs/detsad-112822-1490199536.jpg"/>
          <p:cNvPicPr/>
          <p:nvPr/>
        </p:nvPicPr>
        <p:blipFill>
          <a:blip r:embed="rId3"/>
          <a:srcRect b="2529"/>
          <a:stretch>
            <a:fillRect/>
          </a:stretch>
        </p:blipFill>
        <p:spPr bwMode="auto">
          <a:xfrm>
            <a:off x="6215074" y="3033930"/>
            <a:ext cx="2786082" cy="3824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150019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00CC"/>
                </a:solidFill>
              </a:rPr>
              <a:t>Аппликация из ваты.</a:t>
            </a:r>
            <a:endParaRPr lang="ru-RU" sz="4000" b="1" dirty="0">
              <a:solidFill>
                <a:srgbClr val="0000CC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43504" y="2500306"/>
            <a:ext cx="2428892" cy="2357454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5" name="Содержимое 5" descr="0014-030-Detskie-podelki-i-risunki-kluba-Pochemuchek-GPD-Z-klassa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2786058"/>
            <a:ext cx="4175596" cy="2964701"/>
          </a:xfrm>
          <a:prstGeom prst="rect">
            <a:avLst/>
          </a:prstGeom>
        </p:spPr>
      </p:pic>
      <p:pic>
        <p:nvPicPr>
          <p:cNvPr id="7" name="Рисунок 6" descr="детский сад 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2214554"/>
            <a:ext cx="3762369" cy="2821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85738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00CC"/>
                </a:solidFill>
              </a:rPr>
              <a:t>Аппликация из ватных дисков.</a:t>
            </a:r>
            <a:endParaRPr lang="ru-RU" sz="4000" b="1" dirty="0">
              <a:solidFill>
                <a:srgbClr val="0000CC"/>
              </a:solidFill>
            </a:endParaRPr>
          </a:p>
        </p:txBody>
      </p:sp>
      <p:pic>
        <p:nvPicPr>
          <p:cNvPr id="12" name="Содержимое 11" descr="детский сад 02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072330" y="2119301"/>
            <a:ext cx="1638910" cy="2185213"/>
          </a:xfrm>
        </p:spPr>
      </p:pic>
      <p:pic>
        <p:nvPicPr>
          <p:cNvPr id="13" name="Рисунок 12" descr="детский сад 0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2190741"/>
            <a:ext cx="1643074" cy="2190765"/>
          </a:xfrm>
          <a:prstGeom prst="rect">
            <a:avLst/>
          </a:prstGeom>
        </p:spPr>
      </p:pic>
      <p:pic>
        <p:nvPicPr>
          <p:cNvPr id="14" name="Рисунок 13" descr="детский сад 0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60834" y="2143116"/>
            <a:ext cx="1768091" cy="2143141"/>
          </a:xfrm>
          <a:prstGeom prst="rect">
            <a:avLst/>
          </a:prstGeom>
        </p:spPr>
      </p:pic>
      <p:pic>
        <p:nvPicPr>
          <p:cNvPr id="16" name="Содержимое 15" descr="детский сад 023.jpg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142844" y="4429132"/>
            <a:ext cx="2928958" cy="2303900"/>
          </a:xfrm>
        </p:spPr>
      </p:pic>
      <p:pic>
        <p:nvPicPr>
          <p:cNvPr id="19458" name="Picture 2" descr="поделки из ватных дисков,ватные диски,аппликации из ватных дисков,детские поделки,поделки из ваты,животные из ватных дисков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00760" y="4429132"/>
            <a:ext cx="2857520" cy="2286016"/>
          </a:xfrm>
          <a:prstGeom prst="rect">
            <a:avLst/>
          </a:prstGeom>
          <a:noFill/>
        </p:spPr>
      </p:pic>
      <p:pic>
        <p:nvPicPr>
          <p:cNvPr id="19460" name="Picture 4" descr="http://img0.liveinternet.ru/images/attach/c/5/87/2/87002794_3699803_0_5d2f7_c07422c0_L_1_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00364" y="4429132"/>
            <a:ext cx="3119426" cy="2339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00CC"/>
                </a:solidFill>
              </a:rPr>
              <a:t>СПАСИБО ЗА ВНИМАНИЕ!</a:t>
            </a:r>
            <a:endParaRPr lang="ru-RU" dirty="0"/>
          </a:p>
        </p:txBody>
      </p:sp>
      <p:pic>
        <p:nvPicPr>
          <p:cNvPr id="4" name="Содержимое 3" descr="C:\Users\Галия\Pictures\2020-03\IMG_20200324_100750.jpg"/>
          <p:cNvPicPr>
            <a:picLocks noGrp="1"/>
          </p:cNvPicPr>
          <p:nvPr>
            <p:ph idx="1"/>
          </p:nvPr>
        </p:nvPicPr>
        <p:blipFill>
          <a:blip r:embed="rId2" cstate="print"/>
          <a:srcRect t="8954" b="38631"/>
          <a:stretch>
            <a:fillRect/>
          </a:stretch>
        </p:blipFill>
        <p:spPr bwMode="auto">
          <a:xfrm>
            <a:off x="2216702" y="1935163"/>
            <a:ext cx="4710595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594436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b="1" dirty="0" smtClean="0">
                <a:solidFill>
                  <a:srgbClr val="0000CC"/>
                </a:solidFill>
              </a:rPr>
              <a:t>Задачи, которые решаются в процессе работы с нетрадиционными материалами:</a:t>
            </a:r>
            <a:endParaRPr lang="ru-RU" sz="3600" dirty="0">
              <a:solidFill>
                <a:srgbClr val="0000CC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14554"/>
            <a:ext cx="8229600" cy="4110046"/>
          </a:xfrm>
        </p:spPr>
        <p:txBody>
          <a:bodyPr>
            <a:normAutofit/>
          </a:bodyPr>
          <a:lstStyle/>
          <a:p>
            <a:pPr fontAlgn="base"/>
            <a:r>
              <a:rPr lang="ru-RU" sz="1900" dirty="0" smtClean="0">
                <a:solidFill>
                  <a:srgbClr val="0000CC"/>
                </a:solidFill>
              </a:rPr>
              <a:t>·</a:t>
            </a:r>
            <a:r>
              <a:rPr lang="ru-RU" sz="2000" dirty="0" smtClean="0">
                <a:solidFill>
                  <a:srgbClr val="0000CC"/>
                </a:solidFill>
              </a:rPr>
              <a:t>  Развивается художественное воображение и эстетический вкус.</a:t>
            </a:r>
          </a:p>
          <a:p>
            <a:pPr fontAlgn="base"/>
            <a:r>
              <a:rPr lang="ru-RU" sz="2000" dirty="0" smtClean="0">
                <a:solidFill>
                  <a:srgbClr val="0000CC"/>
                </a:solidFill>
              </a:rPr>
              <a:t>·  Развивается конструктивное мышление – зачастую, во время работы ребенку необходимо из частей собрать целое.</a:t>
            </a:r>
          </a:p>
          <a:p>
            <a:pPr fontAlgn="base"/>
            <a:r>
              <a:rPr lang="ru-RU" sz="2000" dirty="0" smtClean="0">
                <a:solidFill>
                  <a:srgbClr val="0000CC"/>
                </a:solidFill>
              </a:rPr>
              <a:t>·  Развивается мелкая моторика и тактильные ощущения, особенно, если помимо бумаги используются другие материалы: ткань, крупа, сухоцветы, соломка.</a:t>
            </a:r>
          </a:p>
          <a:p>
            <a:pPr fontAlgn="base"/>
            <a:r>
              <a:rPr lang="ru-RU" sz="2000" dirty="0" smtClean="0">
                <a:solidFill>
                  <a:srgbClr val="0000CC"/>
                </a:solidFill>
              </a:rPr>
              <a:t>·  Помогают выучить цвета и формы.</a:t>
            </a:r>
          </a:p>
          <a:p>
            <a:pPr fontAlgn="base"/>
            <a:r>
              <a:rPr lang="ru-RU" sz="2000" dirty="0" smtClean="0">
                <a:solidFill>
                  <a:srgbClr val="0000CC"/>
                </a:solidFill>
              </a:rPr>
              <a:t>·  Знакомят детей с понятием технология: чтобы получить результат, необходимо выполнить последовательность различных действий: вырезать детали, смазать клеем бумагу, посыпать крупу, размазать пластилин и тому подобное.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15880"/>
          </a:xfrm>
        </p:spPr>
        <p:txBody>
          <a:bodyPr>
            <a:normAutofit/>
          </a:bodyPr>
          <a:lstStyle/>
          <a:p>
            <a:endParaRPr lang="ru-RU" b="1" dirty="0" smtClean="0"/>
          </a:p>
          <a:p>
            <a:r>
              <a:rPr lang="ru-RU" b="1" dirty="0" smtClean="0">
                <a:solidFill>
                  <a:srgbClr val="0000CC"/>
                </a:solidFill>
              </a:rPr>
              <a:t>Аппликация может быть:</a:t>
            </a:r>
            <a:endParaRPr lang="ru-RU" dirty="0" smtClean="0">
              <a:solidFill>
                <a:srgbClr val="0000CC"/>
              </a:solidFill>
            </a:endParaRPr>
          </a:p>
          <a:p>
            <a:r>
              <a:rPr lang="ru-RU" b="1" dirty="0" smtClean="0">
                <a:solidFill>
                  <a:srgbClr val="0000CC"/>
                </a:solidFill>
              </a:rPr>
              <a:t>- предметной</a:t>
            </a:r>
            <a:r>
              <a:rPr lang="ru-RU" dirty="0" smtClean="0">
                <a:solidFill>
                  <a:srgbClr val="0000CC"/>
                </a:solidFill>
              </a:rPr>
              <a:t>, состоящей из отдельных изображений </a:t>
            </a:r>
            <a:r>
              <a:rPr lang="ru-RU" i="1" dirty="0" smtClean="0">
                <a:solidFill>
                  <a:srgbClr val="0000CC"/>
                </a:solidFill>
              </a:rPr>
              <a:t>(лист, ветка, дерево, птица, цветок, животное, человек и т. д.)</a:t>
            </a:r>
            <a:r>
              <a:rPr lang="ru-RU" dirty="0" smtClean="0">
                <a:solidFill>
                  <a:srgbClr val="0000CC"/>
                </a:solidFill>
              </a:rPr>
              <a:t>;</a:t>
            </a:r>
          </a:p>
          <a:p>
            <a:r>
              <a:rPr lang="ru-RU" b="1" dirty="0" smtClean="0">
                <a:solidFill>
                  <a:srgbClr val="0000CC"/>
                </a:solidFill>
              </a:rPr>
              <a:t>- сюжетной</a:t>
            </a:r>
            <a:r>
              <a:rPr lang="ru-RU" dirty="0" smtClean="0">
                <a:solidFill>
                  <a:srgbClr val="0000CC"/>
                </a:solidFill>
              </a:rPr>
              <a:t>, отображающей те или иные события;</a:t>
            </a:r>
          </a:p>
          <a:p>
            <a:r>
              <a:rPr lang="ru-RU" b="1" dirty="0" smtClean="0">
                <a:solidFill>
                  <a:srgbClr val="0000CC"/>
                </a:solidFill>
              </a:rPr>
              <a:t>- декоративной</a:t>
            </a:r>
            <a:r>
              <a:rPr lang="ru-RU" dirty="0" smtClean="0">
                <a:solidFill>
                  <a:srgbClr val="0000CC"/>
                </a:solidFill>
              </a:rPr>
              <a:t>, включающей орнаменты, узоры, которыми можно украсить различные предметы.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285860"/>
            <a:ext cx="8229600" cy="928694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solidFill>
                  <a:srgbClr val="0000CC"/>
                </a:solidFill>
              </a:rPr>
              <a:t>Обрывная аппликация.</a:t>
            </a:r>
            <a:r>
              <a:rPr lang="ru-RU" b="1" i="1" dirty="0" smtClean="0">
                <a:solidFill>
                  <a:schemeClr val="tx1"/>
                </a:solidFill>
              </a:rPr>
              <a:t> 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 flipV="1">
            <a:off x="4714876" y="3286124"/>
            <a:ext cx="4038600" cy="2643206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2900" dirty="0" smtClean="0"/>
          </a:p>
        </p:txBody>
      </p:sp>
      <p:pic>
        <p:nvPicPr>
          <p:cNvPr id="6" name="Рисунок 5" descr="https://lh4.googleusercontent.com/5dpIYkYGmSv7ohY__2R_PXwEFBiQPo_r8j2XEZ1VlJUAX3nHn79Q8ZJ3gG_N6q7g9B25IC61APG876VDhSxocJ4unvGoomdWk32Th4UKYhy8qiuxNE9gQmgx-xkZ3XC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2714620"/>
            <a:ext cx="4143404" cy="3286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Содержимое 7" descr="https://avatars.mds.yandex.net/get-pdb/245485/690aff80-88f3-4b9d-942a-906e66a5996a/s1200?webp=false"/>
          <p:cNvPicPr>
            <a:picLocks noGrp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7200" y="2709164"/>
            <a:ext cx="4038600" cy="285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357158" y="1071546"/>
            <a:ext cx="8229600" cy="85725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00CC"/>
                </a:solidFill>
              </a:rPr>
              <a:t>Накладная аппликация</a:t>
            </a:r>
            <a:endParaRPr lang="ru-RU" sz="4000" b="1" dirty="0">
              <a:solidFill>
                <a:srgbClr val="0000CC"/>
              </a:solidFill>
            </a:endParaRPr>
          </a:p>
        </p:txBody>
      </p:sp>
      <p:pic>
        <p:nvPicPr>
          <p:cNvPr id="5" name="Содержимое 4" descr="https://img1.labirint.ru/rcimg/b71a97674d6047cf0ed4589f91eaeff6/1920x1080/books63/624785/ph_02.jpg?1564065473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120387"/>
            <a:ext cx="4038600" cy="403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http://www.erudit-ossetia.ru/wp-content/uploads/2017/02/P1240028-1024x680.jpg"/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071678"/>
            <a:ext cx="4038600" cy="325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100013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4400" b="1" i="1" dirty="0" smtClean="0">
                <a:solidFill>
                  <a:srgbClr val="0000CC"/>
                </a:solidFill>
              </a:rPr>
              <a:t>Модульная аппликация (мозаика) </a:t>
            </a:r>
            <a:endParaRPr lang="ru-RU" sz="4400" dirty="0">
              <a:solidFill>
                <a:srgbClr val="0000CC"/>
              </a:solidFill>
            </a:endParaRPr>
          </a:p>
        </p:txBody>
      </p:sp>
      <p:pic>
        <p:nvPicPr>
          <p:cNvPr id="5" name="Содержимое 4" descr="детский сад 01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46518" y="2143116"/>
            <a:ext cx="3325416" cy="4433888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072330" y="2786058"/>
            <a:ext cx="1466832" cy="1285884"/>
          </a:xfrm>
        </p:spPr>
        <p:txBody>
          <a:bodyPr>
            <a:normAutofit/>
          </a:bodyPr>
          <a:lstStyle/>
          <a:p>
            <a:pPr algn="ctr"/>
            <a:endParaRPr lang="ru-RU" dirty="0"/>
          </a:p>
        </p:txBody>
      </p:sp>
      <p:pic>
        <p:nvPicPr>
          <p:cNvPr id="6" name="Рисунок 5" descr="http://www.maam.ru/upload/blogs/detsad-313025-143649391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14554"/>
            <a:ext cx="4129086" cy="4386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64307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00CC"/>
                </a:solidFill>
              </a:rPr>
              <a:t>Симметричная аппликация. </a:t>
            </a:r>
            <a:endParaRPr lang="ru-RU" sz="4000" dirty="0">
              <a:solidFill>
                <a:srgbClr val="0000CC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71472" y="4143380"/>
            <a:ext cx="2714644" cy="2211544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000496" y="3929066"/>
            <a:ext cx="4786346" cy="250033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6084" name="Picture 4" descr="http://www.babylessons.ru/wp-content/uploads/2010/02/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6512" y="2500306"/>
            <a:ext cx="2571738" cy="3286148"/>
          </a:xfrm>
          <a:prstGeom prst="rect">
            <a:avLst/>
          </a:prstGeom>
          <a:noFill/>
        </p:spPr>
      </p:pic>
      <p:pic>
        <p:nvPicPr>
          <p:cNvPr id="46086" name="Picture 6" descr="http://ds166.centerstart.ru/sites/ds166.centerstart.ru/files/vesennie_cvety_1_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3643306" y="2786058"/>
            <a:ext cx="2857520" cy="2286016"/>
          </a:xfrm>
          <a:prstGeom prst="rect">
            <a:avLst/>
          </a:prstGeom>
          <a:noFill/>
        </p:spPr>
      </p:pic>
      <p:pic>
        <p:nvPicPr>
          <p:cNvPr id="46088" name="Picture 8" descr="http://ngkir2007.narod.ru/0809/1_form/22_09_08/asya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2428868"/>
            <a:ext cx="3571900" cy="41731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1714512"/>
          </a:xfrm>
        </p:spPr>
        <p:txBody>
          <a:bodyPr>
            <a:normAutofit/>
          </a:bodyPr>
          <a:lstStyle/>
          <a:p>
            <a:r>
              <a:rPr lang="ru-RU" b="1" i="1" dirty="0" smtClean="0"/>
              <a:t>         </a:t>
            </a:r>
            <a:r>
              <a:rPr lang="ru-RU" sz="4000" b="1" i="1" dirty="0" smtClean="0">
                <a:solidFill>
                  <a:srgbClr val="0000CC"/>
                </a:solidFill>
              </a:rPr>
              <a:t>Ленточная аппликация</a:t>
            </a:r>
            <a:r>
              <a:rPr lang="ru-RU" b="1" i="1" dirty="0" smtClean="0"/>
              <a:t>.</a:t>
            </a:r>
            <a:r>
              <a:rPr lang="ru-RU" i="1" dirty="0" smtClean="0"/>
              <a:t/>
            </a:r>
            <a:br>
              <a:rPr lang="ru-RU" i="1" dirty="0" smtClean="0"/>
            </a:br>
            <a:endParaRPr lang="ru-RU" i="1" dirty="0"/>
          </a:p>
        </p:txBody>
      </p:sp>
      <p:pic>
        <p:nvPicPr>
          <p:cNvPr id="6" name="Содержимое 5" descr="детский сад 03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02492" y="2071678"/>
            <a:ext cx="3678952" cy="3743330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43636" y="3000372"/>
            <a:ext cx="2538402" cy="1571636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7" name="Рисунок 6" descr="https://lh6.googleusercontent.com/-cpJU7fN3TNBr61369Af63yt4F3mo37m2jabqqV6MNr9VT4whad5RvnBRn5NkUTICyW6EpZR2r_Jiu3j6RPJJfeYyJiX_BfOpNQzsyhwRw2bzL8UKmXuEgsovnRhKezB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2071679"/>
            <a:ext cx="4286280" cy="3500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1130</TotalTime>
  <Words>131</Words>
  <Application>Microsoft Office PowerPoint</Application>
  <PresentationFormat>Экран (4:3)</PresentationFormat>
  <Paragraphs>43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Поток</vt:lpstr>
      <vt:lpstr>Презентация PowerPoint</vt:lpstr>
      <vt:lpstr>Презентация PowerPoint</vt:lpstr>
      <vt:lpstr>    Задачи, которые решаются в процессе работы с нетрадиционными материалами:</vt:lpstr>
      <vt:lpstr>Презентация PowerPoint</vt:lpstr>
      <vt:lpstr>Обрывная аппликация. </vt:lpstr>
      <vt:lpstr>Накладная аппликация</vt:lpstr>
      <vt:lpstr> Модульная аппликация (мозаика) </vt:lpstr>
      <vt:lpstr>Симметричная аппликация. </vt:lpstr>
      <vt:lpstr>         Ленточная аппликация. </vt:lpstr>
      <vt:lpstr>   Торцевание  </vt:lpstr>
      <vt:lpstr>             Коллаж  </vt:lpstr>
      <vt:lpstr>Аппликация из цветных салфеток.</vt:lpstr>
      <vt:lpstr>Аппликация из ткани.</vt:lpstr>
      <vt:lpstr>Мозаика из крупы.</vt:lpstr>
      <vt:lpstr>Аппликация из соломы. </vt:lpstr>
      <vt:lpstr>Аппликация из засушенных растении</vt:lpstr>
      <vt:lpstr>Оригами. </vt:lpstr>
      <vt:lpstr>Мозаика из яичной скорлупы.</vt:lpstr>
      <vt:lpstr>Ладошковая аппликация</vt:lpstr>
      <vt:lpstr>Аппликация из ниток.</vt:lpstr>
      <vt:lpstr>Аппликация из ваты.</vt:lpstr>
      <vt:lpstr>Аппликация из ватных дисков.</vt:lpstr>
      <vt:lpstr>СПАСИБО ЗА ВНИМАНИЕ!</vt:lpstr>
    </vt:vector>
  </TitlesOfParts>
  <Company>Office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Новикова Г.Ф.</dc:creator>
  <cp:lastModifiedBy>Галия</cp:lastModifiedBy>
  <cp:revision>99</cp:revision>
  <dcterms:created xsi:type="dcterms:W3CDTF">2015-03-30T09:39:57Z</dcterms:created>
  <dcterms:modified xsi:type="dcterms:W3CDTF">2021-11-26T20:35:46Z</dcterms:modified>
</cp:coreProperties>
</file>