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9" r:id="rId5"/>
    <p:sldId id="258" r:id="rId6"/>
    <p:sldId id="261" r:id="rId7"/>
    <p:sldId id="266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2" r:id="rId16"/>
    <p:sldId id="271" r:id="rId17"/>
    <p:sldId id="270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000108"/>
            <a:ext cx="6876256" cy="3214709"/>
          </a:xfrm>
        </p:spPr>
        <p:txBody>
          <a:bodyPr>
            <a:normAutofit/>
          </a:bodyPr>
          <a:lstStyle/>
          <a:p>
            <a:endParaRPr lang="ru-RU" sz="6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6597352"/>
            <a:ext cx="9144000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66FFFF"/>
              </a:solidFill>
            </a:endParaRPr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rcRect b="3801"/>
          <a:stretch>
            <a:fillRect/>
          </a:stretch>
        </p:blipFill>
        <p:spPr>
          <a:xfrm>
            <a:off x="0" y="0"/>
            <a:ext cx="912024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1880" y="836712"/>
            <a:ext cx="54726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99"/>
                </a:solidFill>
                <a:latin typeface="Monotype Corsiva" pitchFamily="66" charset="0"/>
              </a:rPr>
              <a:t>Мастер-класс </a:t>
            </a:r>
          </a:p>
          <a:p>
            <a:pPr algn="ctr"/>
            <a:r>
              <a:rPr lang="ru-RU" sz="4400" b="1" dirty="0" smtClean="0">
                <a:solidFill>
                  <a:srgbClr val="000099"/>
                </a:solidFill>
                <a:latin typeface="Monotype Corsiva" pitchFamily="66" charset="0"/>
              </a:rPr>
              <a:t>«Аппликация из манной крупы»</a:t>
            </a:r>
          </a:p>
          <a:p>
            <a:pPr algn="ctr"/>
            <a:endParaRPr lang="ru-RU" sz="4400" b="1" dirty="0" smtClean="0">
              <a:solidFill>
                <a:srgbClr val="000099"/>
              </a:solidFill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Monotype Corsiva" pitchFamily="66" charset="0"/>
              </a:rPr>
              <a:t>Воспитатель 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Monotype Corsiva" pitchFamily="66" charset="0"/>
              </a:rPr>
              <a:t>Новикова Г.Ф.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Monotype Corsiva" pitchFamily="66" charset="0"/>
              </a:rPr>
              <a:t>МДОУ Детский сад  «Солнышко»</a:t>
            </a:r>
          </a:p>
          <a:p>
            <a:pPr algn="ctr"/>
            <a:endParaRPr lang="ru-RU" sz="2800" b="1" dirty="0" smtClean="0">
              <a:solidFill>
                <a:srgbClr val="000099"/>
              </a:solidFill>
              <a:latin typeface="Monotype Corsiva" pitchFamily="66" charset="0"/>
            </a:endParaRPr>
          </a:p>
          <a:p>
            <a:pPr algn="ctr"/>
            <a:endParaRPr lang="ru-RU" sz="2000" b="1" dirty="0">
              <a:solidFill>
                <a:srgbClr val="000099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4927" r="3093" b="6666"/>
          <a:stretch>
            <a:fillRect/>
          </a:stretch>
        </p:blipFill>
        <p:spPr bwMode="auto">
          <a:xfrm>
            <a:off x="1187623" y="1484784"/>
            <a:ext cx="7208737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63688" y="908720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Картина готова!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age_331-e13794887735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4608512" cy="3255691"/>
          </a:xfrm>
          <a:prstGeom prst="rect">
            <a:avLst/>
          </a:prstGeom>
        </p:spPr>
      </p:pic>
      <p:pic>
        <p:nvPicPr>
          <p:cNvPr id="6" name="Рисунок 5" descr="detsad-20107-14487245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2636912"/>
            <a:ext cx="5292080" cy="3965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_30.jpg"/>
          <p:cNvPicPr>
            <a:picLocks noChangeAspect="1"/>
          </p:cNvPicPr>
          <p:nvPr/>
        </p:nvPicPr>
        <p:blipFill>
          <a:blip r:embed="rId3" cstate="print"/>
          <a:srcRect l="6300" t="3539" r="28738" b="4440"/>
          <a:stretch>
            <a:fillRect/>
          </a:stretch>
        </p:blipFill>
        <p:spPr>
          <a:xfrm>
            <a:off x="323528" y="188640"/>
            <a:ext cx="4320480" cy="4085167"/>
          </a:xfrm>
          <a:prstGeom prst="rect">
            <a:avLst/>
          </a:prstGeom>
        </p:spPr>
      </p:pic>
      <p:pic>
        <p:nvPicPr>
          <p:cNvPr id="6" name="Рисунок 5" descr="detsad-897628-1489928040.jpg"/>
          <p:cNvPicPr>
            <a:picLocks noChangeAspect="1"/>
          </p:cNvPicPr>
          <p:nvPr/>
        </p:nvPicPr>
        <p:blipFill>
          <a:blip r:embed="rId4" cstate="print"/>
          <a:srcRect l="2190" t="2961" r="3684" b="4054"/>
          <a:stretch>
            <a:fillRect/>
          </a:stretch>
        </p:blipFill>
        <p:spPr>
          <a:xfrm>
            <a:off x="4427984" y="618977"/>
            <a:ext cx="4536504" cy="5978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3e2f085def81.jpg"/>
          <p:cNvPicPr>
            <a:picLocks noChangeAspect="1"/>
          </p:cNvPicPr>
          <p:nvPr/>
        </p:nvPicPr>
        <p:blipFill>
          <a:blip r:embed="rId3" cstate="print"/>
          <a:srcRect l="6212" t="3915" b="6778"/>
          <a:stretch>
            <a:fillRect/>
          </a:stretch>
        </p:blipFill>
        <p:spPr>
          <a:xfrm>
            <a:off x="251520" y="260648"/>
            <a:ext cx="4884712" cy="3284984"/>
          </a:xfrm>
          <a:prstGeom prst="rect">
            <a:avLst/>
          </a:prstGeom>
        </p:spPr>
      </p:pic>
      <p:pic>
        <p:nvPicPr>
          <p:cNvPr id="8" name="Picture 8" descr="C:\Users\1\Desktop\14173535084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635896" y="3068960"/>
            <a:ext cx="5298926" cy="3532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6" descr="C:\Users\1\Desktop\14173535067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23528" y="404664"/>
            <a:ext cx="5226918" cy="3484612"/>
          </a:xfrm>
          <a:prstGeom prst="rect">
            <a:avLst/>
          </a:prstGeom>
          <a:noFill/>
        </p:spPr>
      </p:pic>
      <p:pic>
        <p:nvPicPr>
          <p:cNvPr id="6" name="Picture 5" descr="C:\Users\1\Desktop\14173535087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491880" y="2996952"/>
            <a:ext cx="5372645" cy="3670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pic>
        <p:nvPicPr>
          <p:cNvPr id="10" name="Рисунок 9" descr="C:\Users\Галия\Pictures\2020-03\IMG_20200320_094044.jpg"/>
          <p:cNvPicPr/>
          <p:nvPr/>
        </p:nvPicPr>
        <p:blipFill>
          <a:blip r:embed="rId3" cstate="print"/>
          <a:srcRect b="30776"/>
          <a:stretch>
            <a:fillRect/>
          </a:stretch>
        </p:blipFill>
        <p:spPr bwMode="auto">
          <a:xfrm>
            <a:off x="571473" y="214290"/>
            <a:ext cx="3571900" cy="3857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Галия\Pictures\2020-03\IMG_20200320_094126.jpg"/>
          <p:cNvPicPr/>
          <p:nvPr/>
        </p:nvPicPr>
        <p:blipFill>
          <a:blip r:embed="rId4" cstate="print"/>
          <a:srcRect t="23541"/>
          <a:stretch>
            <a:fillRect/>
          </a:stretch>
        </p:blipFill>
        <p:spPr bwMode="auto">
          <a:xfrm>
            <a:off x="4572000" y="214290"/>
            <a:ext cx="364333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Галия\Pictures\2020-03\IMG_20200323_154611.jpg"/>
          <p:cNvPicPr/>
          <p:nvPr/>
        </p:nvPicPr>
        <p:blipFill>
          <a:blip r:embed="rId5" cstate="print"/>
          <a:srcRect t="15467" b="25149"/>
          <a:stretch>
            <a:fillRect/>
          </a:stretch>
        </p:blipFill>
        <p:spPr bwMode="auto">
          <a:xfrm>
            <a:off x="4429124" y="3071810"/>
            <a:ext cx="364333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C:\Users\Галия\Pictures\2020-03\IMG_20200324_100826.jpg"/>
          <p:cNvPicPr/>
          <p:nvPr/>
        </p:nvPicPr>
        <p:blipFill>
          <a:blip r:embed="rId3" cstate="print"/>
          <a:srcRect t="14463"/>
          <a:stretch>
            <a:fillRect/>
          </a:stretch>
        </p:blipFill>
        <p:spPr bwMode="auto">
          <a:xfrm>
            <a:off x="6072198" y="357166"/>
            <a:ext cx="259218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Галия\Pictures\2020-03\IMG_20200324_10092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357166"/>
            <a:ext cx="2357454" cy="329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Галия\Pictures\2020-03\IMG_20200324_100743.jpg"/>
          <p:cNvPicPr/>
          <p:nvPr/>
        </p:nvPicPr>
        <p:blipFill>
          <a:blip r:embed="rId5" cstate="print"/>
          <a:srcRect t="8075"/>
          <a:stretch>
            <a:fillRect/>
          </a:stretch>
        </p:blipFill>
        <p:spPr bwMode="auto">
          <a:xfrm>
            <a:off x="785786" y="357166"/>
            <a:ext cx="250033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Галия\Pictures\2020-03\IMG_20200324_10213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3786190"/>
            <a:ext cx="435771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http://cvetnoipesok.ru/assets/templates/cvetnoipesok/images/main-high-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772816"/>
            <a:ext cx="3889228" cy="3874958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3635896" y="3068960"/>
            <a:ext cx="2088232" cy="1346088"/>
          </a:xfrm>
          <a:prstGeom prst="ellipse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Развивают детскую инициативу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9512" y="548680"/>
            <a:ext cx="2928958" cy="1785950"/>
          </a:xfrm>
          <a:prstGeom prst="ellipse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Формируют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пространственное воображение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детей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51520" y="2708920"/>
            <a:ext cx="2160240" cy="1571636"/>
          </a:xfrm>
          <a:prstGeom prst="ellipse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Расширяют воображение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51520" y="5085184"/>
            <a:ext cx="2605968" cy="1427620"/>
          </a:xfrm>
          <a:prstGeom prst="ellipse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Вырабатывают усидчивость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084168" y="548680"/>
            <a:ext cx="2286016" cy="1643074"/>
          </a:xfrm>
          <a:prstGeom prst="ellipse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Развивают творческие способности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429388" y="2924944"/>
            <a:ext cx="2382368" cy="1562112"/>
          </a:xfrm>
          <a:prstGeom prst="ellipse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Способствуют развитию мелкой моторики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588224" y="5085184"/>
            <a:ext cx="2357454" cy="1500198"/>
          </a:xfrm>
          <a:prstGeom prst="ellipse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Улучшают память ребёнка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1840" y="76470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с манкой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1628800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385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55776" y="836712"/>
            <a:ext cx="58143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«Ум ребёнка находится на кончиках пальцев.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Чем больше мастерства в детской руке, тем ребёнок умнее. Именно руки учат ребёнка точности, аккуратности, ясности мышления. Движения рук возбуждают мозг, заставляя его развиваться».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          Сухомлинский В.А.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5"/>
          <p:cNvSpPr txBox="1">
            <a:spLocks/>
          </p:cNvSpPr>
          <p:nvPr/>
        </p:nvSpPr>
        <p:spPr>
          <a:xfrm>
            <a:off x="755576" y="1196752"/>
            <a:ext cx="7716961" cy="2808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11045" marR="0" lvl="0" indent="-311045" algn="just" defTabSz="4075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93"/>
              </a:spcAft>
              <a:buClrTx/>
              <a:buSzTx/>
              <a:buFont typeface="Times New Roman" pitchFamily="18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</a:t>
            </a:r>
            <a:r>
              <a:rPr kumimoji="0" lang="ru-RU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Манная крупа напоминает по своей структуре песок, но работать с ней проще, т. к. она легче по весу, окрашивание не занимает много времени, крупа быстро сохнет и в изделии имеет более яркий вид. Выполнение аппликации из манки доступно для детей дошкольного возраста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311045" marR="0" lvl="0" indent="-311045" algn="l" defTabSz="40752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93"/>
              </a:spcAft>
              <a:buClrTx/>
              <a:buSzTx/>
              <a:buFont typeface="Times New Roman" pitchFamily="18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1124744"/>
            <a:ext cx="70567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Материалы и оборудование</a:t>
            </a:r>
          </a:p>
          <a:p>
            <a:r>
              <a:rPr lang="ru-RU" sz="3200" b="1" dirty="0" smtClean="0">
                <a:latin typeface="Monotype Corsiva" pitchFamily="66" charset="0"/>
              </a:rPr>
              <a:t>-   Цветной картон</a:t>
            </a:r>
          </a:p>
          <a:p>
            <a:r>
              <a:rPr lang="ru-RU" sz="3200" b="1" dirty="0" smtClean="0">
                <a:latin typeface="Monotype Corsiva" pitchFamily="66" charset="0"/>
              </a:rPr>
              <a:t>-   клей ПВА</a:t>
            </a:r>
          </a:p>
          <a:p>
            <a:r>
              <a:rPr lang="ru-RU" sz="3200" b="1" dirty="0" smtClean="0">
                <a:latin typeface="Monotype Corsiva" pitchFamily="66" charset="0"/>
              </a:rPr>
              <a:t>-   кисть </a:t>
            </a:r>
          </a:p>
          <a:p>
            <a:r>
              <a:rPr lang="ru-RU" sz="3200" b="1" dirty="0" smtClean="0">
                <a:latin typeface="Monotype Corsiva" pitchFamily="66" charset="0"/>
              </a:rPr>
              <a:t>-   манная крупа</a:t>
            </a:r>
          </a:p>
          <a:p>
            <a:r>
              <a:rPr lang="ru-RU" sz="3200" b="1" dirty="0" smtClean="0">
                <a:latin typeface="Monotype Corsiva" pitchFamily="66" charset="0"/>
              </a:rPr>
              <a:t>-  простой карандаш</a:t>
            </a:r>
          </a:p>
          <a:p>
            <a:r>
              <a:rPr lang="ru-RU" sz="3200" b="1" dirty="0" smtClean="0">
                <a:latin typeface="Monotype Corsiva" pitchFamily="66" charset="0"/>
              </a:rPr>
              <a:t>                     -шаблоны</a:t>
            </a:r>
          </a:p>
          <a:p>
            <a:pPr algn="ctr"/>
            <a:endParaRPr lang="ru-RU" sz="32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576" y="836712"/>
            <a:ext cx="75608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Окрашивание манной крупы.</a:t>
            </a:r>
            <a:endParaRPr lang="ru-RU" altLang="ru-RU" sz="2800" b="1" dirty="0" smtClean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1.  В нужную ёмкость (лучше пластиковую) насыпать нужное количество манки.</a:t>
            </a:r>
          </a:p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2.  Положить небольшое количество краски «Гуашь» или пищевой краситель на манку.</a:t>
            </a:r>
          </a:p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3.  Налить небольшое количество спирта или водки ( примерно 10 гр.) на краску и манку и круговыми движениями растирать манку до полного окрашивания. Манка должна быть рассыпчатой и равномерно окрашенной.</a:t>
            </a:r>
          </a:p>
          <a:p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4.  После окрашивания высыпать                                     манку на сухую бумагу, которая заберёт оставшуюся    влагу и манка готова к применению.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628775"/>
            <a:ext cx="684053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75656" y="836712"/>
            <a:ext cx="5616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Разноцветные крупинки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764704"/>
            <a:ext cx="69847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Виды аппликации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1)Аппликация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белой манкой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2)Аппликация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цветной манкой</a:t>
            </a:r>
            <a:endParaRPr lang="ru-RU" sz="28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man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196752"/>
            <a:ext cx="3635896" cy="2571490"/>
          </a:xfrm>
          <a:prstGeom prst="rect">
            <a:avLst/>
          </a:prstGeom>
        </p:spPr>
      </p:pic>
      <p:pic>
        <p:nvPicPr>
          <p:cNvPr id="7" name="Рисунок 6" descr="image_59553.jpg"/>
          <p:cNvPicPr>
            <a:picLocks noChangeAspect="1"/>
          </p:cNvPicPr>
          <p:nvPr/>
        </p:nvPicPr>
        <p:blipFill>
          <a:blip r:embed="rId4" cstate="print"/>
          <a:srcRect t="5416" r="2024" b="5416"/>
          <a:stretch>
            <a:fillRect/>
          </a:stretch>
        </p:blipFill>
        <p:spPr>
          <a:xfrm>
            <a:off x="4788024" y="3933056"/>
            <a:ext cx="3700636" cy="2525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5046" t="4705" r="5044" b="9090"/>
          <a:stretch>
            <a:fillRect/>
          </a:stretch>
        </p:blipFill>
        <p:spPr bwMode="auto">
          <a:xfrm>
            <a:off x="1331640" y="1556792"/>
            <a:ext cx="68748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55576" y="90872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Наносим  клей ПВА на  лист  бумаги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b="4933"/>
          <a:stretch>
            <a:fillRect/>
          </a:stretch>
        </p:blipFill>
        <p:spPr bwMode="auto">
          <a:xfrm>
            <a:off x="1238250" y="1557338"/>
            <a:ext cx="6862763" cy="417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75656" y="83671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Сыпем манку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155</Words>
  <Application>Microsoft Office PowerPoint</Application>
  <PresentationFormat>Экран (4:3)</PresentationFormat>
  <Paragraphs>47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Галия</cp:lastModifiedBy>
  <cp:revision>35</cp:revision>
  <dcterms:created xsi:type="dcterms:W3CDTF">2018-05-27T13:23:22Z</dcterms:created>
  <dcterms:modified xsi:type="dcterms:W3CDTF">2020-03-25T16:29:07Z</dcterms:modified>
</cp:coreProperties>
</file>