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5" r:id="rId2"/>
    <p:sldId id="279" r:id="rId3"/>
    <p:sldId id="350" r:id="rId4"/>
    <p:sldId id="327" r:id="rId5"/>
    <p:sldId id="348" r:id="rId6"/>
    <p:sldId id="349" r:id="rId7"/>
    <p:sldId id="330" r:id="rId8"/>
    <p:sldId id="345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32" r:id="rId19"/>
    <p:sldId id="334" r:id="rId20"/>
    <p:sldId id="335" r:id="rId21"/>
    <p:sldId id="336" r:id="rId22"/>
    <p:sldId id="337" r:id="rId23"/>
    <p:sldId id="339" r:id="rId24"/>
    <p:sldId id="340" r:id="rId25"/>
    <p:sldId id="341" r:id="rId26"/>
    <p:sldId id="338" r:id="rId27"/>
    <p:sldId id="342" r:id="rId28"/>
    <p:sldId id="343" r:id="rId29"/>
    <p:sldId id="344" r:id="rId30"/>
    <p:sldId id="321" r:id="rId31"/>
    <p:sldId id="286" r:id="rId32"/>
    <p:sldId id="281" r:id="rId33"/>
    <p:sldId id="292" r:id="rId34"/>
    <p:sldId id="289" r:id="rId35"/>
    <p:sldId id="285" r:id="rId36"/>
    <p:sldId id="347" r:id="rId37"/>
    <p:sldId id="277" r:id="rId38"/>
    <p:sldId id="278" r:id="rId3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66"/>
    <a:srgbClr val="008000"/>
    <a:srgbClr val="EDFE12"/>
    <a:srgbClr val="996633"/>
    <a:srgbClr val="CC0000"/>
    <a:srgbClr val="0033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024" autoAdjust="0"/>
    <p:restoredTop sz="94660"/>
  </p:normalViewPr>
  <p:slideViewPr>
    <p:cSldViewPr>
      <p:cViewPr>
        <p:scale>
          <a:sx n="66" d="100"/>
          <a:sy n="66" d="100"/>
        </p:scale>
        <p:origin x="-178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CDBAF5-1E91-44F6-BC80-130838829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99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44AC3-F8A6-445B-8131-4C2FCE84A1F3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35EEB-9913-48C5-AD25-5F65E6A248A5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D2628-B1C6-439F-911B-CDE0339B2E42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95AC1D-BCE9-4AF7-A1F5-FD5B31A732CB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B867E-BA67-4601-A95B-AB14F6C6A813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775F9-2D30-462D-9263-103BF7665FC1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DA6AF8-4B67-42BF-9A38-22C95F061AF6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F185F-19AD-44C4-8627-04A2C0D41008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8B733-3D88-488B-96D1-BF9773452E20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E431E-9083-4358-8615-7A0FC6C37424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D59EA-E49C-484C-AC0C-04A2B57C0834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DBF5D-2253-4A68-A899-FAD556EBC087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293DA-29DF-4B8A-9BFD-19C6A2F574C5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35A62-827F-4F32-9605-0E655DED6A3B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A355D-C1C6-4DD1-84B9-D682A6BE4F0A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202E6-39ED-4D6A-828E-AF0F9A0F6D90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7CCA0-F103-4D1C-9382-87473759C29F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CAEB4-933B-4EDA-8CB8-8BFF28D10151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17840-5A42-4442-A1E4-13273A6001DF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DC991-F984-466E-BC2B-D4DA5CF959DC}" type="slidenum">
              <a:rPr lang="ru-RU" smtClean="0"/>
              <a:pPr/>
              <a:t>37</a:t>
            </a:fld>
            <a:endParaRPr 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013AC-79AA-456B-9DB2-888D6916C1D9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656B6-393F-47E8-BDB7-5CFD2C3B4EF5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3200" i="1" smtClean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19833-2473-4D27-B175-F919C07C0763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65230-C100-4165-921D-EA81D25073D5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623E1-C45A-42DF-805B-D9F59982F5D9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FFC54-3864-4CA3-B79B-85F158E04DB1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DC810-1695-4C10-A11D-7E039556458D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1464A-15AA-43D1-A26D-A622CB5528E1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69DFE-BF50-4745-B4D6-7500849FC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FDC1D-530D-4E0F-AEF9-47900F1BC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6711C-5E67-42EA-8ABB-DAFAC9442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C9DF1-FFD2-497B-89D6-35C973512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A101A-B443-423F-92B2-DF32878D7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872C8-4C5A-455F-824D-92CBA458D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59ED6-C8DF-4025-855B-4A2843E0A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8D28A-FB7A-45C7-9796-626E9F985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D037A-B6B5-47A6-A4EC-DA48592C8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F4332-CE8E-4CCA-B934-D620B93AE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D3078-89BC-4108-AF3B-7EC5A4926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6021D-ECDE-4B65-8354-741BEEFBD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F624747-B385-4EAD-BE69-C88AA8F7D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timer.od.ua/wp-content/uploads/2009/08/cards-n6emo0l1sm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toonclipartfree.com/Cliparts_Free/Schule_Free/Cartoon-Clipart-Free-04.gi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hyperlink" Target="http://74325s020.edusite.ru/images/rebenokglobus.gif" TargetMode="Externa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.all-biz.info/img/news/96471.jpe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hyperlink" Target="http://www.generation.uz/userfiles/SOT.jpg" TargetMode="Externa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artefaktologija1.narod.ru/llldd.gi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futur.ru/wp-content/uploads/2009/09/332778967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СКОРО В ШКОЛУ!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2051050" y="4365625"/>
            <a:ext cx="518477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родителей будущих первоклассников</a:t>
            </a:r>
          </a:p>
          <a:p>
            <a:pPr>
              <a:defRPr/>
            </a:pP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052736"/>
            <a:ext cx="3810356" cy="38103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проводиться по УМК «Школа России»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altLang="ru-RU" sz="4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Цель программы – </a:t>
            </a:r>
          </a:p>
          <a:p>
            <a:pPr algn="ctr">
              <a:buNone/>
            </a:pPr>
            <a:r>
              <a:rPr lang="ru-RU" altLang="ru-RU" sz="4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духовно-нравственное развитие на основе использования традиций отечественной школы.</a:t>
            </a:r>
            <a:endParaRPr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altLang="ru-RU" sz="2800" b="1" u="sng" dirty="0" smtClean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идея программы:</a:t>
            </a:r>
            <a:r>
              <a:rPr lang="ru-RU" altLang="ru-RU" sz="2800" u="sng" dirty="0" smtClean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800" dirty="0" smtClean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“Школа России” </a:t>
            </a:r>
            <a:r>
              <a:rPr lang="ru-RU" altLang="ru-RU" sz="2800" i="1" dirty="0" smtClean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создается в России и для России.</a:t>
            </a:r>
            <a:r>
              <a:rPr lang="ru-RU" altLang="ru-RU" sz="2800" dirty="0" smtClean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800" dirty="0" smtClean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dirty="0" smtClean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altLang="ru-RU" sz="2800" dirty="0" smtClean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Программа “Школа России” имеет огромный, годами проверенный, педагогический опыт. Авторами программы взято все лучшее, что было накоплено и апробировано в практике отечественной школы.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altLang="ru-RU" sz="2800" dirty="0" smtClean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Она доступна для учащихся младшего школьного возраста, гарантирует достижение положительных результатов в обучении и реальные возможности личностного развития, т.к. построена на таких принципах обучения, как </a:t>
            </a:r>
            <a:r>
              <a:rPr lang="ru-RU" altLang="ru-RU" sz="28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учитывание</a:t>
            </a:r>
            <a:r>
              <a:rPr lang="ru-RU" altLang="ru-RU" sz="2800" dirty="0" smtClean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возрастных особенностей детей, постепенное наращивание трудностей. 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24" y="0"/>
            <a:ext cx="8784976" cy="4525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altLang="ru-RU" sz="2800" dirty="0" smtClean="0"/>
              <a:t> </a:t>
            </a:r>
            <a:r>
              <a:rPr lang="ru-RU" altLang="ru-RU" sz="2600" dirty="0" smtClean="0"/>
              <a:t>С первых дней в школе перед учеником ставится целый ряд проблем. В этот период ученики нуждаются в помощи не только учителя, но и родителей.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altLang="ru-RU" sz="2600" dirty="0" smtClean="0"/>
              <a:t>         Следует отметить, что преимущество программы «Школа России» заключается и в том, что родители </a:t>
            </a:r>
            <a:r>
              <a:rPr lang="ru-RU" altLang="ru-RU" sz="2600" u="sng" dirty="0" smtClean="0"/>
              <a:t>легко разбираются как в содержании, так и в требованиях программы. </a:t>
            </a:r>
            <a:r>
              <a:rPr lang="ru-RU" altLang="ru-RU" sz="2600" dirty="0" smtClean="0"/>
              <a:t>Важно и то, что программа «Школа России» всегда ориентирована на главный принцип обучения – доступность содержания учебного материала.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altLang="ru-RU" sz="2600" dirty="0" smtClean="0"/>
              <a:t>          Родителям первоклассников был задан вопрос: «Почему вы для обучения вашего ребёнка выбрали программу «Школа России». 80% из них ответили: «Потому, что уверены, сможем помочь своему ребёнку учиться в школе».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Люда\Desktop\учебники\bi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140968"/>
            <a:ext cx="258445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424936" cy="525658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000" u="sng" dirty="0" smtClean="0"/>
              <a:t> </a:t>
            </a:r>
            <a:r>
              <a:rPr lang="ru-RU" altLang="ru-RU" sz="36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грамоте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000" dirty="0" smtClean="0"/>
              <a:t>Учебник полностью соответствует нормам обучения младших школьников.</a:t>
            </a:r>
            <a:br>
              <a:rPr lang="ru-RU" altLang="ru-RU" sz="2000" dirty="0" smtClean="0"/>
            </a:br>
            <a:r>
              <a:rPr lang="ru-RU" altLang="ru-RU" sz="2000" dirty="0" smtClean="0"/>
              <a:t>    Выбран хороший шрифт, красочные иллюстрации. Тексты предназначены как для хорошо читающих детей, так и для начинающих обучаться чтению. Это дает возможность использовать индивидуальный подход в обучении. Есть в учебнике и занимательный материал: ребусы, загадки и т.п. Достаточно материала для работы над развитием речи.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000" dirty="0" smtClean="0"/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000" dirty="0" smtClean="0"/>
              <a:t>          Параллельно с обучением чтению дети овладевают письмом.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000" dirty="0" smtClean="0"/>
              <a:t> Для этого имеется комплект Прописей, в которых дети учатся обозначать на письме звуки буквами, правильно списывать буквы и слова с рукописного и печатного текста, писать по диктовку слова и предложения.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000" dirty="0" smtClean="0"/>
              <a:t> Весь материал в Прописях расположен в соответствии с материалом Азбуки. 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Люда\Desktop\учебники\bi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962275"/>
            <a:ext cx="25209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589640" cy="6336704"/>
          </a:xfrm>
        </p:spPr>
        <p:txBody>
          <a:bodyPr/>
          <a:lstStyle/>
          <a:p>
            <a:pPr algn="ctr">
              <a:buNone/>
            </a:pPr>
            <a:r>
              <a:rPr lang="ru-RU" altLang="ru-RU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</a:t>
            </a:r>
            <a:r>
              <a:rPr lang="ru-RU" altLang="ru-RU" sz="2800" dirty="0" smtClean="0"/>
              <a:t> </a:t>
            </a:r>
          </a:p>
          <a:p>
            <a:pPr>
              <a:buNone/>
            </a:pP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курс «Литературное чтение» (авторы А. Г. Горецкий, Л. Ф. Климанова) развивает у детей способность полноценно воспринимать художественное произведение, расширяет их читательские возможности и знания об окружающем мире, о своих сверстниках, о природе, об истории нашей Родины, обеспечивает развитие речи; </a:t>
            </a:r>
          </a:p>
          <a:p>
            <a:pPr>
              <a:buNone/>
            </a:pP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формирует потребность в чтении книг.</a:t>
            </a:r>
          </a:p>
          <a:p>
            <a:pPr>
              <a:buNone/>
            </a:pP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Частью его является внеклассное </a:t>
            </a:r>
          </a:p>
          <a:p>
            <a:pPr>
              <a:buNone/>
            </a:pP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на уроках и дома.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:\Users\Люда\Desktop\учебники\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0" y="3789040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C:\Users\Люда\Desktop\учебники\big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89040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280920" cy="4525963"/>
          </a:xfrm>
        </p:spPr>
        <p:txBody>
          <a:bodyPr/>
          <a:lstStyle/>
          <a:p>
            <a:pPr algn="ctr">
              <a:buNone/>
            </a:pPr>
            <a:r>
              <a:rPr lang="ru-RU" altLang="ru-RU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Окружающий мир</a:t>
            </a:r>
          </a:p>
          <a:p>
            <a:pPr>
              <a:buNone/>
            </a:pP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курса «Зеленый дом» (автор А.А. Плешаков) имеет ярко выраженную экологическую направленность. Он развивает эмоциональную отзывчивость, любознательность, способность овладеть теоретическими знаниями и практическими</a:t>
            </a:r>
          </a:p>
          <a:p>
            <a:pPr>
              <a:buNone/>
            </a:pP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навыками. </a:t>
            </a:r>
          </a:p>
          <a:p>
            <a:pPr>
              <a:buNone/>
            </a:pP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Продолжает развитие и </a:t>
            </a:r>
          </a:p>
          <a:p>
            <a:pPr>
              <a:buNone/>
            </a:pP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основной школе.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:\Users\Люда\Desktop\учебники\bi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181475"/>
            <a:ext cx="20288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C:\Users\Люда\Desktop\учебники\bi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3619500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2296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dirty="0" smtClean="0"/>
              <a:t> </a:t>
            </a:r>
            <a:r>
              <a:rPr lang="ru-RU" altLang="ru-RU" sz="28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dirty="0" smtClean="0"/>
              <a:t> </a:t>
            </a: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достоинств у учебника «Математика» (автор М. И. Моро), цели и задачи которого направлены на развитие образного и логического мышления учащихся, формирование предметных умений и навыков, воспитание интереса к математике.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Курс предусматривает </a:t>
            </a:r>
            <a:r>
              <a:rPr lang="ru-RU" alt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последовательное</a:t>
            </a: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расширение знаний, происходит </a:t>
            </a:r>
            <a:r>
              <a:rPr lang="ru-RU" alt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постепенное </a:t>
            </a: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нарастание трудности учебного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материала, т.е. в нем созданы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хорошие условия для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формируемых знаний,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умений и навыков.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Люда\Desktop\учебники\bi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611563"/>
            <a:ext cx="2303463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C:\Users\Люда\Desktop\учебники\bi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0" y="2903537"/>
            <a:ext cx="295275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altLang="ru-RU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</a:t>
            </a:r>
            <a:r>
              <a:rPr lang="ru-RU" altLang="ru-RU" dirty="0" smtClean="0"/>
              <a:t>  </a:t>
            </a:r>
          </a:p>
          <a:p>
            <a:pPr>
              <a:buNone/>
            </a:pPr>
            <a:r>
              <a:rPr lang="ru-RU" altLang="ru-RU" dirty="0" smtClean="0"/>
              <a:t>  </a:t>
            </a: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«Русский язык»</a:t>
            </a:r>
          </a:p>
          <a:p>
            <a:pPr>
              <a:buNone/>
            </a:pP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(автор </a:t>
            </a:r>
            <a:r>
              <a:rPr lang="ru-RU" alt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В.П.Канакина</a:t>
            </a: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помогает учащимся осваивать первоначальные знания по лексике, фонетике, грамматике, развивать речь, мышление, </a:t>
            </a:r>
          </a:p>
          <a:p>
            <a:pPr>
              <a:buNone/>
            </a:pP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овладевать умениями</a:t>
            </a:r>
          </a:p>
          <a:p>
            <a:pPr>
              <a:buNone/>
            </a:pP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правильно</a:t>
            </a:r>
          </a:p>
          <a:p>
            <a:pPr>
              <a:buNone/>
            </a:pP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писать.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Дресс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код первоклашки</a:t>
            </a:r>
            <a:b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(Согласно уставу школы допустимыми цветами являются: зеленый бордовый, серый цвет формы) </a:t>
            </a:r>
            <a:endParaRPr lang="ru-RU" sz="1800" i="1" dirty="0" smtClean="0">
              <a:solidFill>
                <a:srgbClr val="0026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i="1" dirty="0" smtClean="0">
                <a:solidFill>
                  <a:srgbClr val="00264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i="1" dirty="0" smtClean="0">
                <a:solidFill>
                  <a:srgbClr val="00264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i="1" dirty="0" smtClean="0">
              <a:solidFill>
                <a:srgbClr val="00264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4" name="Picture 8" descr="Изображение 8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773238"/>
            <a:ext cx="36306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 descr="C:\Documents and Settings\Владелец\Рабочий стол\P240112_09.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1785938"/>
            <a:ext cx="34290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Дресс – код мальчика</a:t>
            </a: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4284663" y="1341438"/>
            <a:ext cx="431958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илет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(цвет выбирает каждый класс индивидуально),</a:t>
            </a:r>
          </a:p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галстук.</a:t>
            </a:r>
          </a:p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Рубашка светлая,</a:t>
            </a:r>
          </a:p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однотонная.</a:t>
            </a:r>
          </a:p>
        </p:txBody>
      </p:sp>
      <p:pic>
        <p:nvPicPr>
          <p:cNvPr id="5" name="Рисунок 4" descr="10.larg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340768"/>
            <a:ext cx="3458385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260350"/>
            <a:ext cx="5508625" cy="25193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ВАШ РЕБЁНОК ИДЕТ </a:t>
            </a:r>
            <a:br>
              <a:rPr lang="ru-RU" sz="40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1 КЛАСС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3284538"/>
            <a:ext cx="8135938" cy="388778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9900"/>
                </a:solidFill>
                <a:latin typeface="Comic Sans MS" pitchFamily="66" charset="0"/>
              </a:rPr>
              <a:t>Советы и рекомендации </a:t>
            </a:r>
          </a:p>
          <a:p>
            <a:pPr eaLnBrk="1" hangingPunct="1"/>
            <a:r>
              <a:rPr lang="ru-RU" b="1" smtClean="0">
                <a:solidFill>
                  <a:srgbClr val="009900"/>
                </a:solidFill>
                <a:latin typeface="Comic Sans MS" pitchFamily="66" charset="0"/>
              </a:rPr>
              <a:t> родителям будущих первоклассников, </a:t>
            </a:r>
          </a:p>
          <a:p>
            <a:pPr eaLnBrk="1" hangingPunct="1"/>
            <a:r>
              <a:rPr lang="ru-RU" b="1" smtClean="0">
                <a:solidFill>
                  <a:srgbClr val="009900"/>
                </a:solidFill>
                <a:latin typeface="Comic Sans MS" pitchFamily="66" charset="0"/>
              </a:rPr>
              <a:t>а так же ответы на </a:t>
            </a:r>
          </a:p>
          <a:p>
            <a:pPr eaLnBrk="1" hangingPunct="1"/>
            <a:r>
              <a:rPr lang="ru-RU" b="1" smtClean="0">
                <a:solidFill>
                  <a:srgbClr val="009900"/>
                </a:solidFill>
                <a:latin typeface="Comic Sans MS" pitchFamily="66" charset="0"/>
              </a:rPr>
              <a:t>часто задаваемые вопросы.</a:t>
            </a:r>
          </a:p>
        </p:txBody>
      </p:sp>
      <p:pic>
        <p:nvPicPr>
          <p:cNvPr id="3076" name="Picture 4" descr="j04325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3" descr="Картинка 293 из 127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708275"/>
            <a:ext cx="266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4" descr="AG00319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333375"/>
            <a:ext cx="15843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2549624" cy="3824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5_17CS.preview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484784"/>
            <a:ext cx="2754982" cy="4132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2411760" y="1916832"/>
            <a:ext cx="44291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Ю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бка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или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сарафан,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жилет (цвет выбирает каждый класс индивидуально).</a:t>
            </a:r>
          </a:p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Светлая   </a:t>
            </a:r>
          </a:p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блузка </a:t>
            </a: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Дресс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код</a:t>
            </a:r>
            <a:r>
              <a:rPr lang="ru-RU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девочки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Физкультурная форма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i="1" u="sng" smtClean="0">
                <a:solidFill>
                  <a:srgbClr val="0026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спортивного зала</a:t>
            </a:r>
            <a:r>
              <a:rPr lang="ru-RU" sz="2800" i="1" smtClean="0">
                <a:solidFill>
                  <a:srgbClr val="0026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rgbClr val="00264D"/>
                </a:solidFill>
              </a:rPr>
              <a:t>футболка белого цвета,  спортивные брюки,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rgbClr val="00264D"/>
                </a:solidFill>
              </a:rPr>
              <a:t> носки, </a:t>
            </a:r>
            <a:r>
              <a:rPr lang="ru-RU" sz="2800" b="1" i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спортивная обувь</a:t>
            </a:r>
            <a:r>
              <a:rPr lang="ru-RU" sz="2800" smtClean="0">
                <a:solidFill>
                  <a:srgbClr val="00264D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i="1" u="sng" smtClean="0">
                <a:solidFill>
                  <a:srgbClr val="0026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улицы</a:t>
            </a:r>
            <a:r>
              <a:rPr lang="ru-RU" sz="2800" i="1" smtClean="0">
                <a:solidFill>
                  <a:srgbClr val="00264D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rgbClr val="00264D"/>
                </a:solidFill>
              </a:rPr>
              <a:t>спортивный костюм,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rgbClr val="00264D"/>
                </a:solidFill>
              </a:rPr>
              <a:t>спортивная обувь;</a:t>
            </a:r>
            <a:endParaRPr lang="ru-RU" sz="2800" i="1" smtClean="0">
              <a:solidFill>
                <a:srgbClr val="00264D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i="1" u="sng" smtClean="0">
                <a:solidFill>
                  <a:srgbClr val="0026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Лыжная подготовка:</a:t>
            </a:r>
            <a:endParaRPr lang="ru-RU" sz="2800" i="1" smtClean="0">
              <a:solidFill>
                <a:srgbClr val="0026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rgbClr val="00264D"/>
                </a:solidFill>
              </a:rPr>
              <a:t>куртка, спортивный костюм,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rgbClr val="00264D"/>
                </a:solidFill>
              </a:rPr>
              <a:t>варежки, шерстяные носки,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rgbClr val="00264D"/>
                </a:solidFill>
              </a:rPr>
              <a:t>ботинки, лыжи</a:t>
            </a:r>
            <a:endParaRPr lang="ru-RU" sz="2800" smtClean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852738"/>
            <a:ext cx="22685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Наши портфели</a:t>
            </a:r>
          </a:p>
        </p:txBody>
      </p:sp>
      <p:pic>
        <p:nvPicPr>
          <p:cNvPr id="14339" name="Picture 6" descr="ноябрь-2003 00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lum bright="6000"/>
          </a:blip>
          <a:srcRect/>
          <a:stretch>
            <a:fillRect/>
          </a:stretch>
        </p:blipFill>
        <p:spPr>
          <a:xfrm>
            <a:off x="1000125" y="1714500"/>
            <a:ext cx="7000875" cy="43576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«Правильный» портфель</a:t>
            </a:r>
          </a:p>
        </p:txBody>
      </p:sp>
      <p:pic>
        <p:nvPicPr>
          <p:cNvPr id="15363" name="Picture 4" descr="ноябрь-2003 0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341438"/>
            <a:ext cx="3887787" cy="2916237"/>
          </a:xfrm>
          <a:noFill/>
        </p:spPr>
      </p:pic>
      <p:pic>
        <p:nvPicPr>
          <p:cNvPr id="15364" name="Picture 3" descr="ноябрь-2003 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052763"/>
            <a:ext cx="3690938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13787" cy="5218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	</a:t>
            </a:r>
            <a:r>
              <a:rPr lang="ru-RU" sz="3600" smtClean="0">
                <a:solidFill>
                  <a:srgbClr val="660066"/>
                </a:solidFill>
              </a:rPr>
              <a:t>Для сохранения правильной осанки школьника очень важны размеры и вес ранца.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smtClean="0">
                <a:solidFill>
                  <a:srgbClr val="660066"/>
                </a:solidFill>
              </a:rPr>
              <a:t>	Его </a:t>
            </a:r>
            <a:r>
              <a:rPr lang="ru-RU" sz="3600" b="1" i="1" smtClean="0">
                <a:solidFill>
                  <a:srgbClr val="660066"/>
                </a:solidFill>
              </a:rPr>
              <a:t>ширина</a:t>
            </a:r>
            <a:r>
              <a:rPr lang="ru-RU" sz="3600" smtClean="0">
                <a:solidFill>
                  <a:srgbClr val="660066"/>
                </a:solidFill>
              </a:rPr>
              <a:t> не должна превышать ширину плеч ребенка, а </a:t>
            </a:r>
            <a:r>
              <a:rPr lang="ru-RU" sz="3600" b="1" i="1" smtClean="0">
                <a:solidFill>
                  <a:srgbClr val="660066"/>
                </a:solidFill>
              </a:rPr>
              <a:t>высота</a:t>
            </a:r>
            <a:r>
              <a:rPr lang="ru-RU" sz="3600" smtClean="0">
                <a:solidFill>
                  <a:srgbClr val="660066"/>
                </a:solidFill>
              </a:rPr>
              <a:t> – 30 см.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i="1" smtClean="0">
                <a:solidFill>
                  <a:srgbClr val="660066"/>
                </a:solidFill>
              </a:rPr>
              <a:t>	Вес вместе с содержимым</a:t>
            </a:r>
            <a:r>
              <a:rPr lang="ru-RU" sz="3600" smtClean="0">
                <a:solidFill>
                  <a:srgbClr val="660066"/>
                </a:solidFill>
              </a:rPr>
              <a:t> - это максимум 15% от веса школьника,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smtClean="0">
                <a:solidFill>
                  <a:srgbClr val="660066"/>
                </a:solidFill>
              </a:rPr>
              <a:t>   а в младших классах - 10%.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у нас в портфелях?</a:t>
            </a:r>
          </a:p>
        </p:txBody>
      </p:sp>
      <p:pic>
        <p:nvPicPr>
          <p:cNvPr id="17411" name="Picture 4" descr="ноябрь-2003 0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4221163"/>
            <a:ext cx="4092575" cy="2078037"/>
          </a:xfrm>
          <a:noFill/>
        </p:spPr>
      </p:pic>
      <p:pic>
        <p:nvPicPr>
          <p:cNvPr id="17412" name="Picture 12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557338"/>
            <a:ext cx="72009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5" descr="20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3644900"/>
            <a:ext cx="1295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6" descr="209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3644900"/>
            <a:ext cx="13684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7" descr="24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868863"/>
            <a:ext cx="1193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8" descr="208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5084763"/>
            <a:ext cx="115093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9" descr="206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713" y="4941888"/>
            <a:ext cx="10795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«Правильный» портфель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Вес ранца без учебников не более 700 г</a:t>
            </a:r>
          </a:p>
          <a:p>
            <a:pPr eaLnBrk="1" hangingPunct="1">
              <a:defRPr/>
            </a:pPr>
            <a:r>
              <a:rPr lang="ru-RU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Ранец должен иметь широкие лямки</a:t>
            </a:r>
          </a:p>
          <a:p>
            <a:pPr eaLnBrk="1" hangingPunct="1">
              <a:buFontTx/>
              <a:buNone/>
              <a:defRPr/>
            </a:pPr>
            <a:r>
              <a:rPr lang="ru-RU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(4-4,5 см)</a:t>
            </a:r>
          </a:p>
          <a:p>
            <a:pPr eaLnBrk="1" hangingPunct="1">
              <a:defRPr/>
            </a:pPr>
            <a:r>
              <a:rPr lang="ru-RU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Норма массы портфеля с учебными пособиями:</a:t>
            </a:r>
          </a:p>
          <a:p>
            <a:pPr eaLnBrk="1" hangingPunct="1">
              <a:buFontTx/>
              <a:buNone/>
              <a:defRPr/>
            </a:pPr>
            <a:r>
              <a:rPr lang="ru-RU" b="1" i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ru-RU" b="1" i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/>
              </a:rPr>
              <a:t>–</a:t>
            </a:r>
            <a:r>
              <a:rPr lang="ru-RU" b="1" i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 класс	не более 2 кг 200 г</a:t>
            </a:r>
          </a:p>
          <a:p>
            <a:pPr eaLnBrk="1" hangingPunct="1">
              <a:buFontTx/>
              <a:buNone/>
              <a:defRPr/>
            </a:pPr>
            <a:r>
              <a:rPr lang="ru-RU" b="1" i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ru-RU" b="1" i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/>
              </a:rPr>
              <a:t>–</a:t>
            </a:r>
            <a:r>
              <a:rPr lang="ru-RU" b="1" i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 класс	не более </a:t>
            </a:r>
            <a:r>
              <a:rPr lang="en-US" b="1" i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ru-RU" b="1" i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кг 200 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требования, предъявляемые гигиенистами </a:t>
            </a:r>
            <a:br>
              <a:rPr lang="ru-RU" sz="40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детской обуви</a:t>
            </a:r>
          </a:p>
        </p:txBody>
      </p:sp>
      <p:pic>
        <p:nvPicPr>
          <p:cNvPr id="19459" name="Picture 4" descr="101-0129_IM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8538" y="2636838"/>
            <a:ext cx="4572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Требования к школьной обуви:</a:t>
            </a:r>
          </a:p>
        </p:txBody>
      </p:sp>
      <p:pic>
        <p:nvPicPr>
          <p:cNvPr id="20483" name="Picture 4" descr="ботм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484313"/>
            <a:ext cx="3455987" cy="2273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4" name="Picture 5" descr="бо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565400"/>
            <a:ext cx="4175125" cy="2951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5" name="Picture 6" descr="меш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3933825"/>
            <a:ext cx="3095625" cy="2243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Требования к школьной обуви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Жесткий задник с мягким верхом и закрытый носок;</a:t>
            </a:r>
          </a:p>
          <a:p>
            <a:pPr eaLnBrk="1" hangingPunct="1">
              <a:defRPr/>
            </a:pPr>
            <a:r>
              <a:rPr lang="ru-RU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Удобная застежка: пряжка или </a:t>
            </a:r>
            <a:r>
              <a:rPr lang="ru-RU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/>
              </a:rPr>
              <a:t>«</a:t>
            </a:r>
            <a:r>
              <a:rPr lang="ru-RU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липучка</a:t>
            </a:r>
            <a:r>
              <a:rPr lang="ru-RU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/>
              </a:rPr>
              <a:t>»</a:t>
            </a:r>
            <a:r>
              <a:rPr lang="ru-RU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eaLnBrk="1" hangingPunct="1">
              <a:defRPr/>
            </a:pPr>
            <a:r>
              <a:rPr lang="ru-RU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Хорошие супинаторы;</a:t>
            </a:r>
          </a:p>
          <a:p>
            <a:pPr eaLnBrk="1" hangingPunct="1">
              <a:defRPr/>
            </a:pPr>
            <a:r>
              <a:rPr lang="ru-RU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Гибкая нескользящая подошва;</a:t>
            </a:r>
          </a:p>
          <a:p>
            <a:pPr eaLnBrk="1" hangingPunct="1">
              <a:defRPr/>
            </a:pPr>
            <a:r>
              <a:rPr lang="ru-RU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Воздухопроницаемость.</a:t>
            </a:r>
          </a:p>
          <a:p>
            <a:pPr eaLnBrk="1" hangingPunct="1">
              <a:defRPr/>
            </a:pPr>
            <a:endParaRPr lang="ru-RU" b="1" i="1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4032448"/>
          </a:xfrm>
        </p:spPr>
        <p:txBody>
          <a:bodyPr/>
          <a:lstStyle/>
          <a:p>
            <a:r>
              <a:rPr lang="ru-RU" sz="6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нужно знать родителям будущих первоклашек!</a:t>
            </a:r>
            <a:endParaRPr lang="ru-RU" sz="6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321863146_sk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933056"/>
            <a:ext cx="3175000" cy="212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_6fae1_e8823b77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3498" y="3845064"/>
            <a:ext cx="6410502" cy="30129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8638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99"/>
                </a:solidFill>
                <a:latin typeface="Comic Sans MS" pitchFamily="66" charset="0"/>
              </a:rPr>
              <a:t>Ответы </a:t>
            </a:r>
            <a:br>
              <a:rPr lang="ru-RU" b="1" smtClean="0">
                <a:solidFill>
                  <a:srgbClr val="990099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990099"/>
                </a:solidFill>
                <a:latin typeface="Comic Sans MS" pitchFamily="66" charset="0"/>
              </a:rPr>
              <a:t>для родителей </a:t>
            </a:r>
            <a:br>
              <a:rPr lang="ru-RU" b="1" smtClean="0">
                <a:solidFill>
                  <a:srgbClr val="990099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990099"/>
                </a:solidFill>
                <a:latin typeface="Comic Sans MS" pitchFamily="66" charset="0"/>
              </a:rPr>
              <a:t>на часто задаваемые вопросы</a:t>
            </a:r>
          </a:p>
        </p:txBody>
      </p:sp>
      <p:pic>
        <p:nvPicPr>
          <p:cNvPr id="22531" name="Picture 5" descr="s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i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правильно организовать дома рабочее место первоклассника?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996633"/>
                </a:solidFill>
              </a:rPr>
              <a:t>     </a:t>
            </a:r>
            <a:r>
              <a:rPr lang="ru-RU" sz="2400" smtClean="0">
                <a:solidFill>
                  <a:schemeClr val="accent2"/>
                </a:solidFill>
              </a:rPr>
              <a:t>Купите первокласснику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chemeClr val="accent2"/>
                </a:solidFill>
              </a:rPr>
              <a:t>     письменный стол. Тогда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chemeClr val="accent2"/>
                </a:solidFill>
              </a:rPr>
              <a:t>     ребенок сможет сам разложить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chemeClr val="accent2"/>
                </a:solidFill>
              </a:rPr>
              <a:t>     в ящики стола учебные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chemeClr val="accent2"/>
                </a:solidFill>
              </a:rPr>
              <a:t>     принадлежности и научится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chemeClr val="accent2"/>
                </a:solidFill>
              </a:rPr>
              <a:t>     поддерживать порядок на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chemeClr val="accent2"/>
                </a:solidFill>
              </a:rPr>
              <a:t>     рабочем месте.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FF9933"/>
                </a:solidFill>
              </a:rPr>
              <a:t>                                  </a:t>
            </a:r>
            <a:r>
              <a:rPr lang="ru-RU" sz="2400" smtClean="0">
                <a:solidFill>
                  <a:srgbClr val="008000"/>
                </a:solidFill>
              </a:rPr>
              <a:t>Лучше, если освещение будет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8000"/>
                </a:solidFill>
              </a:rPr>
              <a:t>                                  слева. Занавески нужно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8000"/>
                </a:solidFill>
              </a:rPr>
              <a:t>                                  отодвинуть в сторону - основной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8000"/>
                </a:solidFill>
              </a:rPr>
              <a:t>                                  свет должен попадать через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8000"/>
                </a:solidFill>
              </a:rPr>
              <a:t>                                  верхнюю треть окна.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>
              <a:solidFill>
                <a:srgbClr val="008000"/>
              </a:solidFill>
            </a:endParaRPr>
          </a:p>
        </p:txBody>
      </p:sp>
      <p:pic>
        <p:nvPicPr>
          <p:cNvPr id="23556" name="Picture 6" descr="Картинка 757 из 122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294188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Картинка 544 из 1214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9775" y="1628775"/>
            <a:ext cx="220186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68313" y="260350"/>
            <a:ext cx="83518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3600">
                <a:solidFill>
                  <a:srgbClr val="990099"/>
                </a:solidFill>
              </a:rPr>
              <a:t>        </a:t>
            </a:r>
            <a:r>
              <a:rPr lang="ru-RU" sz="3600" i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Обязательно ли ребенок </a:t>
            </a:r>
            <a:br>
              <a:rPr lang="ru-RU" sz="3600" i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i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должен уметь читать и писать </a:t>
            </a:r>
          </a:p>
          <a:p>
            <a:pPr algn="l">
              <a:defRPr/>
            </a:pPr>
            <a:r>
              <a:rPr lang="ru-RU" sz="3600" i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к 1 классу?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79388" y="1989138"/>
            <a:ext cx="8642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rgbClr val="008000"/>
                </a:solidFill>
              </a:rPr>
              <a:t>Не обязательно.</a:t>
            </a:r>
          </a:p>
          <a:p>
            <a:pPr algn="l"/>
            <a:r>
              <a:rPr lang="ru-RU">
                <a:solidFill>
                  <a:srgbClr val="008000"/>
                </a:solidFill>
              </a:rPr>
              <a:t>Умение складывать из слогов слова еще не является умением читать. Многие дети с трудом осваивают эту сложную мыслительную операцию - не стоит их подгонять! Навык чтения и письма должен формироваться по специальным методикам (складываются представления о речи, звуках и буквах). </a:t>
            </a:r>
          </a:p>
          <a:p>
            <a:pPr algn="l"/>
            <a:r>
              <a:rPr lang="ru-RU">
                <a:solidFill>
                  <a:srgbClr val="008000"/>
                </a:solidFill>
              </a:rPr>
              <a:t>Основными умениями при чтении являются понимание прочитанного текста, анализ описанной ситуации, </a:t>
            </a:r>
          </a:p>
          <a:p>
            <a:pPr algn="l"/>
            <a:r>
              <a:rPr lang="ru-RU">
                <a:solidFill>
                  <a:srgbClr val="008000"/>
                </a:solidFill>
              </a:rPr>
              <a:t>ответы на вопросы после чтения. </a:t>
            </a:r>
          </a:p>
        </p:txBody>
      </p:sp>
      <p:pic>
        <p:nvPicPr>
          <p:cNvPr id="24580" name="Picture 7" descr="SCHOO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013325"/>
            <a:ext cx="13366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5288" y="3860800"/>
            <a:ext cx="1800225" cy="2435225"/>
          </a:xfrm>
          <a:noFill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3644900"/>
            <a:ext cx="19319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835150" y="3184525"/>
            <a:ext cx="52673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ru-RU" sz="200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rgbClr val="CC6600"/>
                </a:solidFill>
              </a:rPr>
              <a:t>     </a:t>
            </a:r>
            <a:r>
              <a:rPr lang="ru-RU">
                <a:solidFill>
                  <a:srgbClr val="660066"/>
                </a:solidFill>
              </a:rPr>
              <a:t>На переменах допускаются подвижные и настольные игры. Главное, чтобы во время игры соблюдались правила безопасности и школьники случайно не поранили друг друга. 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84213" y="1412875"/>
            <a:ext cx="7777162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Отдыхают.</a:t>
            </a:r>
            <a:r>
              <a:rPr lang="ru-RU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>
                <a:solidFill>
                  <a:schemeClr val="accent2"/>
                </a:solidFill>
              </a:rPr>
              <a:t>Причем отдых должен быть активным, ведь после урока, который предполагает пребывание ученика в однообразной рабочей позе, ребенку необходима разрядка.</a:t>
            </a:r>
          </a:p>
        </p:txBody>
      </p:sp>
      <p:pic>
        <p:nvPicPr>
          <p:cNvPr id="25606" name="Picture 9" descr="peremen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188913"/>
            <a:ext cx="215582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176962" cy="11430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C00CC"/>
                </a:solidFill>
              </a:rPr>
              <a:t>Что делают дети на переменах?</a:t>
            </a:r>
          </a:p>
        </p:txBody>
      </p:sp>
      <p:pic>
        <p:nvPicPr>
          <p:cNvPr id="25608" name="Picture 10" descr="AG00319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836613"/>
            <a:ext cx="1619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Почему учителя не ставят оценки </a:t>
            </a:r>
            <a:br>
              <a:rPr lang="ru-RU" sz="360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1 классе?</a:t>
            </a:r>
          </a:p>
        </p:txBody>
      </p:sp>
      <p:pic>
        <p:nvPicPr>
          <p:cNvPr id="26627" name="Picture 4" descr="1191269140_c412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940550" y="2924175"/>
            <a:ext cx="2203450" cy="3933825"/>
          </a:xfrm>
          <a:noFill/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50825" y="1484313"/>
            <a:ext cx="70580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660066"/>
                </a:solidFill>
              </a:rPr>
              <a:t>В 1 классе обучение действительно </a:t>
            </a:r>
            <a:r>
              <a:rPr lang="ru-RU" i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безоценочное</a:t>
            </a:r>
            <a:r>
              <a:rPr lang="ru-RU">
                <a:solidFill>
                  <a:srgbClr val="660066"/>
                </a:solidFill>
              </a:rPr>
              <a:t>. Это 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</a:t>
            </a:r>
          </a:p>
          <a:p>
            <a:pPr>
              <a:defRPr/>
            </a:pPr>
            <a:r>
              <a:rPr lang="ru-RU">
                <a:solidFill>
                  <a:srgbClr val="660066"/>
                </a:solidFill>
              </a:rPr>
              <a:t>В 1 классе </a:t>
            </a:r>
            <a:r>
              <a:rPr lang="ru-RU" u="sng">
                <a:solidFill>
                  <a:srgbClr val="660066"/>
                </a:solidFill>
              </a:rPr>
              <a:t>основной упор</a:t>
            </a:r>
            <a:r>
              <a:rPr lang="ru-RU">
                <a:solidFill>
                  <a:srgbClr val="660066"/>
                </a:solidFill>
              </a:rPr>
              <a:t> делается на </a:t>
            </a:r>
            <a:r>
              <a:rPr lang="ru-RU" b="1">
                <a:solidFill>
                  <a:srgbClr val="660066"/>
                </a:solidFill>
              </a:rPr>
              <a:t>приобретение навыков учебного труда</a:t>
            </a:r>
            <a:r>
              <a:rPr lang="ru-RU">
                <a:solidFill>
                  <a:srgbClr val="660066"/>
                </a:solidFill>
              </a:rPr>
              <a:t>. В работе учителя с учеником присутствует </a:t>
            </a:r>
            <a:r>
              <a:rPr lang="ru-RU" b="1" u="sng">
                <a:solidFill>
                  <a:srgbClr val="660066"/>
                </a:solidFill>
              </a:rPr>
              <a:t>словесная  </a:t>
            </a:r>
            <a:r>
              <a:rPr lang="ru-RU">
                <a:solidFill>
                  <a:srgbClr val="660066"/>
                </a:solidFill>
              </a:rPr>
              <a:t>оценка. Важно, чтобы она была позитивной.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0580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Можно ли носить в школу мобильный телефон?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700338" y="1628775"/>
            <a:ext cx="611981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ü"/>
              <a:defRPr/>
            </a:pPr>
            <a:r>
              <a:rPr lang="ru-RU">
                <a:solidFill>
                  <a:srgbClr val="003399"/>
                </a:solidFill>
              </a:rPr>
              <a:t>В нашей школе </a:t>
            </a:r>
            <a:r>
              <a:rPr lang="ru-RU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запрещено</a:t>
            </a:r>
            <a:r>
              <a:rPr lang="ru-RU" u="sng">
                <a:solidFill>
                  <a:srgbClr val="003399"/>
                </a:solidFill>
              </a:rPr>
              <a:t> </a:t>
            </a:r>
            <a:r>
              <a:rPr lang="ru-RU">
                <a:solidFill>
                  <a:srgbClr val="003399"/>
                </a:solidFill>
              </a:rPr>
              <a:t>пользование мобильным телефоном </a:t>
            </a:r>
            <a:r>
              <a:rPr lang="ru-RU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уроке.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ru-RU"/>
              <a:t> </a:t>
            </a:r>
            <a:r>
              <a:rPr lang="ru-RU">
                <a:solidFill>
                  <a:srgbClr val="008000"/>
                </a:solidFill>
              </a:rPr>
              <a:t>Мы не рекомендуем носить в школу мобильный телефон первоклассникам — велико искушение звонить маме по малейшему поводу или поиграть на уроке в электронную игру. 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ru-RU">
                <a:solidFill>
                  <a:srgbClr val="FF0000"/>
                </a:solidFill>
              </a:rPr>
              <a:t>Кроме того, дорогой телефон может возбудить нездоровый интерес одноклассников, его можно потерять .</a:t>
            </a:r>
          </a:p>
        </p:txBody>
      </p:sp>
      <p:pic>
        <p:nvPicPr>
          <p:cNvPr id="27652" name="Picture 10" descr="Картинка 75 из 1511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1438"/>
            <a:ext cx="2303463" cy="2352675"/>
          </a:xfrm>
          <a:prstGeom prst="rect">
            <a:avLst/>
          </a:prstGeom>
          <a:noFill/>
          <a:ln w="9525">
            <a:solidFill>
              <a:srgbClr val="EDFE12"/>
            </a:solidFill>
            <a:miter lim="800000"/>
            <a:headEnd/>
            <a:tailEnd/>
          </a:ln>
        </p:spPr>
      </p:pic>
      <p:pic>
        <p:nvPicPr>
          <p:cNvPr id="27653" name="Picture 12" descr="Картинка 132 из 1511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3213100"/>
            <a:ext cx="1873250" cy="2227263"/>
          </a:xfrm>
          <a:prstGeom prst="rect">
            <a:avLst/>
          </a:prstGeom>
          <a:noFill/>
          <a:ln w="9525">
            <a:solidFill>
              <a:srgbClr val="EDFE1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Информация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000" smtClean="0">
                <a:solidFill>
                  <a:srgbClr val="FF0066"/>
                </a:solidFill>
              </a:rPr>
              <a:t>Согласно ст.901. ГК РФ образовательное учреждение не является профессиональным хранителем  и не несет ответственности за вещи находящиеся при  учениках во время занятий и на территории школы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0" descr="Рисунок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20713"/>
            <a:ext cx="12922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Можно ли носить в школу игрушки?</a:t>
            </a:r>
            <a:r>
              <a:rPr lang="ru-RU" sz="4000" smtClean="0"/>
              <a:t> 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351837" cy="4319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003399"/>
                </a:solidFill>
              </a:rPr>
              <a:t>Да, можно.</a:t>
            </a:r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003399"/>
                </a:solidFill>
              </a:rPr>
              <a:t>Игровая деятельность ещё значимая для ребёнка, любимая игрушка зачастую олицетворяет друга, с ней можно поиграть на перемене вместе с одноклассниками.</a:t>
            </a:r>
          </a:p>
        </p:txBody>
      </p:sp>
      <p:pic>
        <p:nvPicPr>
          <p:cNvPr id="29701" name="Рисунок 5" descr="J0236987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765175"/>
            <a:ext cx="19637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900113" y="2636838"/>
            <a:ext cx="7561262" cy="1273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  <p:pic>
        <p:nvPicPr>
          <p:cNvPr id="33795" name="Picture 5" descr="Картинка 385 из 124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549275"/>
            <a:ext cx="604678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Картинка 385 из 124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619250" y="4941888"/>
            <a:ext cx="604678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D60093"/>
                </a:solidFill>
              </a:rPr>
              <a:t>С какого возраста принимаются дети в 1 класс?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827088" y="1557338"/>
            <a:ext cx="7921625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200" i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первый класс принимаются  дети, достигшие к 1 сентября текущего года возраста не менее </a:t>
            </a:r>
          </a:p>
          <a:p>
            <a: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200" i="1" u="sng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 лет 6 месяцев</a:t>
            </a:r>
            <a:r>
              <a:rPr lang="ru-RU" sz="3200" i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при отсутствии противопоказаний по состоянию здоровья, но не позже достижения ими возраста 8 лет.</a:t>
            </a:r>
          </a:p>
          <a:p>
            <a: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3200" i="1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200" i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(СанПиН 2.4.2.2821-10; п. 10.1)</a:t>
            </a:r>
            <a:endParaRPr lang="ru-RU" sz="3600" i="1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4" name="Picture 6" descr="Картинка 523 из 12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5084763"/>
            <a:ext cx="180022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D60093"/>
                </a:solidFill>
              </a:rPr>
              <a:t>Существуют ли особенности в режиме дня первоклассников?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ru-RU" sz="2800" b="1" i="1" smtClean="0">
                <a:solidFill>
                  <a:srgbClr val="002060"/>
                </a:solidFill>
              </a:rPr>
              <a:t>-Пятидневная учебная неделя;</a:t>
            </a:r>
            <a:endParaRPr lang="ru-RU" sz="2800" i="1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ru-RU" sz="2800" b="1" i="1" smtClean="0">
                <a:solidFill>
                  <a:srgbClr val="002060"/>
                </a:solidFill>
              </a:rPr>
              <a:t>-Учебная недельная нагрузка  первоклассника не должна превышать  4 уроков в день и 1 день – не более 5 уроков;</a:t>
            </a:r>
          </a:p>
          <a:p>
            <a:pPr eaLnBrk="1" hangingPunct="1">
              <a:lnSpc>
                <a:spcPct val="80000"/>
              </a:lnSpc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ru-RU" sz="2800" b="1" i="1" smtClean="0">
                <a:solidFill>
                  <a:srgbClr val="002060"/>
                </a:solidFill>
              </a:rPr>
              <a:t>-В сентябре- октябре в расписании первоклассников  3 традиционных урока, чтобы легче привыкнуть к новому виду деятельности - учебной. </a:t>
            </a:r>
          </a:p>
          <a:p>
            <a:pPr eaLnBrk="1" hangingPunct="1">
              <a:lnSpc>
                <a:spcPct val="80000"/>
              </a:lnSpc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ru-RU" sz="2800" b="1" i="1" smtClean="0">
                <a:solidFill>
                  <a:srgbClr val="002060"/>
                </a:solidFill>
              </a:rPr>
              <a:t>-Четвертые уроки проводятся в форме нетрадиционных занятий: игр, экскурсий, сказок, соревнований и т.д.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i="1" smtClean="0">
                <a:solidFill>
                  <a:srgbClr val="002060"/>
                </a:solidFill>
              </a:rPr>
              <a:t>- В середине  урока проводятся 1-2 физкультурные  минутки;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D60093"/>
                </a:solidFill>
              </a:rPr>
              <a:t>Существуют ли особенности в режиме дня первоклассников?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smtClean="0">
                <a:solidFill>
                  <a:srgbClr val="FF0066"/>
                </a:solidFill>
              </a:rPr>
              <a:t>В 1 полугодии</a:t>
            </a:r>
            <a:r>
              <a:rPr lang="ru-RU" b="1" i="1" smtClean="0">
                <a:solidFill>
                  <a:srgbClr val="002060"/>
                </a:solidFill>
              </a:rPr>
              <a:t> уроки длятся </a:t>
            </a:r>
            <a:r>
              <a:rPr lang="ru-RU" b="1" i="1" smtClean="0">
                <a:solidFill>
                  <a:srgbClr val="FF0066"/>
                </a:solidFill>
              </a:rPr>
              <a:t>35 минут,</a:t>
            </a:r>
            <a:r>
              <a:rPr lang="ru-RU" b="1" i="1" smtClean="0">
                <a:solidFill>
                  <a:srgbClr val="002060"/>
                </a:solidFill>
              </a:rPr>
              <a:t> </a:t>
            </a:r>
            <a:r>
              <a:rPr lang="ru-RU" b="1" i="1" smtClean="0">
                <a:solidFill>
                  <a:srgbClr val="FF0066"/>
                </a:solidFill>
              </a:rPr>
              <a:t>во втором  - 45 минут</a:t>
            </a:r>
            <a:r>
              <a:rPr lang="ru-RU" b="1" i="1" smtClean="0">
                <a:solidFill>
                  <a:srgbClr val="002060"/>
                </a:solidFill>
              </a:rPr>
              <a:t>;  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smtClean="0">
                <a:solidFill>
                  <a:srgbClr val="002060"/>
                </a:solidFill>
              </a:rPr>
              <a:t> Нормативная наполняемость в классах – </a:t>
            </a:r>
            <a:r>
              <a:rPr lang="ru-RU" b="1" i="1" smtClean="0">
                <a:solidFill>
                  <a:srgbClr val="FF0066"/>
                </a:solidFill>
              </a:rPr>
              <a:t>20-25 человек;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smtClean="0">
                <a:solidFill>
                  <a:srgbClr val="002060"/>
                </a:solidFill>
              </a:rPr>
              <a:t>Безотметочная система оценивания знаний;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smtClean="0">
                <a:solidFill>
                  <a:srgbClr val="002060"/>
                </a:solidFill>
              </a:rPr>
              <a:t>Учебники выдаются бесплатно;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smtClean="0">
                <a:solidFill>
                  <a:srgbClr val="002060"/>
                </a:solidFill>
              </a:rPr>
              <a:t> Домашние задания в 1 классе не задаются.</a:t>
            </a:r>
            <a:r>
              <a:rPr lang="ru-RU" sz="2400" smtClean="0">
                <a:solidFill>
                  <a:srgbClr val="FF9933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Домашних заданий в 1 классе нет. Однако, если вы хотите сформировать у своего ребенка качественные навыки письма, чтения, счета, то не отказывайтесь от тренировочных упражнений, которые может порекомендовать Ваш учитель.</a:t>
            </a:r>
            <a:r>
              <a:rPr lang="ru-RU" sz="4400" b="1" i="1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Учебные занятия в 1 классе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507413" cy="5543550"/>
          </a:xfrm>
        </p:spPr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eaLnBrk="1" hangingPunct="1">
              <a:defRPr/>
            </a:pPr>
            <a:r>
              <a:rPr lang="ru-RU" i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eaLnBrk="1" hangingPunct="1">
              <a:defRPr/>
            </a:pPr>
            <a:r>
              <a:rPr lang="ru-RU" i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</a:t>
            </a:r>
          </a:p>
          <a:p>
            <a:pPr eaLnBrk="1" hangingPunct="1">
              <a:defRPr/>
            </a:pPr>
            <a:r>
              <a:rPr lang="ru-RU" i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мир </a:t>
            </a:r>
          </a:p>
          <a:p>
            <a:pPr eaLnBrk="1" hangingPunct="1">
              <a:defRPr/>
            </a:pPr>
            <a:r>
              <a:rPr lang="ru-RU" i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</a:p>
          <a:p>
            <a:pPr eaLnBrk="1" hangingPunct="1">
              <a:defRPr/>
            </a:pPr>
            <a:r>
              <a:rPr lang="ru-RU" i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eaLnBrk="1" hangingPunct="1">
              <a:defRPr/>
            </a:pPr>
            <a:r>
              <a:rPr lang="ru-RU" i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endParaRPr lang="ru-RU" i="1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i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</a:p>
          <a:p>
            <a:pPr eaLnBrk="1" hangingPunct="1">
              <a:defRPr/>
            </a:pPr>
            <a:r>
              <a:rPr lang="ru-RU" i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Английский язык </a:t>
            </a:r>
            <a:r>
              <a:rPr lang="ru-RU" i="1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(со второго класса)</a:t>
            </a:r>
            <a:endParaRPr lang="ru-RU" i="1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660066"/>
                </a:solidFill>
              </a:rPr>
              <a:t>Внеурочная деятельность</a:t>
            </a:r>
            <a:endParaRPr lang="ru-RU" b="1" i="1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r>
              <a:rPr lang="ru-RU" i="1" dirty="0" smtClean="0">
                <a:solidFill>
                  <a:srgbClr val="660066"/>
                </a:solidFill>
              </a:rPr>
              <a:t>Умники и умницы</a:t>
            </a:r>
          </a:p>
          <a:p>
            <a:r>
              <a:rPr lang="ru-RU" i="1" dirty="0" smtClean="0">
                <a:solidFill>
                  <a:srgbClr val="660066"/>
                </a:solidFill>
              </a:rPr>
              <a:t>Разговор о здоровом питании</a:t>
            </a:r>
          </a:p>
          <a:p>
            <a:pPr>
              <a:buNone/>
            </a:pPr>
            <a:r>
              <a:rPr lang="ru-RU" dirty="0" smtClean="0"/>
              <a:t>Всего дополнительно 2 часа в неделю.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Предусмотрена и кружковая деятельность детей на базе нашей школы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( шахматы, </a:t>
            </a:r>
            <a:r>
              <a:rPr lang="ru-RU" dirty="0" err="1" smtClean="0"/>
              <a:t>Юнисити</a:t>
            </a:r>
            <a:r>
              <a:rPr lang="ru-RU" dirty="0" smtClean="0"/>
              <a:t>, спортивные секции, ритмика, музыкальное образование «</a:t>
            </a:r>
            <a:r>
              <a:rPr lang="ru-RU" dirty="0" err="1" smtClean="0"/>
              <a:t>Берегиня</a:t>
            </a:r>
            <a:r>
              <a:rPr lang="ru-RU" dirty="0" smtClean="0"/>
              <a:t>»)</a:t>
            </a:r>
            <a:endParaRPr lang="ru-RU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</TotalTime>
  <Words>1299</Words>
  <Application>Microsoft Office PowerPoint</Application>
  <PresentationFormat>Экран (4:3)</PresentationFormat>
  <Paragraphs>194</Paragraphs>
  <Slides>38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Оформление по умолчанию</vt:lpstr>
      <vt:lpstr>СКОРО В ШКОЛУ!</vt:lpstr>
      <vt:lpstr>ВАШ РЕБЁНОК ИДЕТ  В 1 КЛАСС</vt:lpstr>
      <vt:lpstr>Что нужно знать родителям будущих первоклашек!</vt:lpstr>
      <vt:lpstr>С какого возраста принимаются дети в 1 класс?</vt:lpstr>
      <vt:lpstr>Существуют ли особенности в режиме дня первоклассников?</vt:lpstr>
      <vt:lpstr>Существуют ли особенности в режиме дня первоклассников?</vt:lpstr>
      <vt:lpstr>Презентация PowerPoint</vt:lpstr>
      <vt:lpstr>Учебные занятия в 1 классе</vt:lpstr>
      <vt:lpstr>Внеурочная деятельность</vt:lpstr>
      <vt:lpstr>Обучение проводиться по УМК «Школа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Дресс - код первоклашки (Согласно уставу школы допустимыми цветами являются: зеленый бордовый, серый цвет формы) </vt:lpstr>
      <vt:lpstr>Дресс – код мальчика</vt:lpstr>
      <vt:lpstr>Дресс - код   девочки</vt:lpstr>
      <vt:lpstr>Физкультурная форма</vt:lpstr>
      <vt:lpstr>Наши портфели</vt:lpstr>
      <vt:lpstr>«Правильный» портфель</vt:lpstr>
      <vt:lpstr>Презентация PowerPoint</vt:lpstr>
      <vt:lpstr>Что у нас в портфелях?</vt:lpstr>
      <vt:lpstr>«Правильный» портфель</vt:lpstr>
      <vt:lpstr>Основные требования, предъявляемые гигиенистами  к детской обуви</vt:lpstr>
      <vt:lpstr>Требования к школьной обуви:</vt:lpstr>
      <vt:lpstr>Требования к школьной обуви</vt:lpstr>
      <vt:lpstr>Ответы  для родителей  на часто задаваемые вопросы</vt:lpstr>
      <vt:lpstr>Как правильно организовать дома рабочее место первоклассника?</vt:lpstr>
      <vt:lpstr>Презентация PowerPoint</vt:lpstr>
      <vt:lpstr>Что делают дети на переменах?</vt:lpstr>
      <vt:lpstr>Почему учителя не ставят оценки  в 1 классе?</vt:lpstr>
      <vt:lpstr>Можно ли носить в школу мобильный телефон?</vt:lpstr>
      <vt:lpstr>Информация</vt:lpstr>
      <vt:lpstr>Можно ли носить в школу игрушки?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Ваш ребёнок идет в школу</dc:title>
  <dc:creator>Настя</dc:creator>
  <cp:lastModifiedBy>User</cp:lastModifiedBy>
  <cp:revision>77</cp:revision>
  <dcterms:created xsi:type="dcterms:W3CDTF">2009-04-30T13:03:40Z</dcterms:created>
  <dcterms:modified xsi:type="dcterms:W3CDTF">2020-05-11T17:52:11Z</dcterms:modified>
</cp:coreProperties>
</file>